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5"/>
  </p:notesMasterIdLst>
  <p:sldIdLst>
    <p:sldId id="283" r:id="rId2"/>
    <p:sldId id="257" r:id="rId3"/>
    <p:sldId id="261" r:id="rId4"/>
    <p:sldId id="259" r:id="rId5"/>
    <p:sldId id="275" r:id="rId6"/>
    <p:sldId id="284" r:id="rId7"/>
    <p:sldId id="263" r:id="rId8"/>
    <p:sldId id="264" r:id="rId9"/>
    <p:sldId id="269" r:id="rId10"/>
    <p:sldId id="270" r:id="rId11"/>
    <p:sldId id="271" r:id="rId12"/>
    <p:sldId id="272" r:id="rId13"/>
    <p:sldId id="273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66" r:id="rId22"/>
    <p:sldId id="267" r:id="rId23"/>
    <p:sldId id="265" r:id="rId2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67CCD-7C41-42BF-92B5-53F4812DE5E4}" type="datetimeFigureOut">
              <a:rPr lang="nl-BE" smtClean="0"/>
              <a:t>20/03/2022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DCA8-933B-4E0E-8843-B7A83560F0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2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39B35-1AB0-4F75-9917-329C90D66619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968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62022F-4F5C-4817-9523-7F8B1D8B532C}" type="slidenum">
              <a:rPr lang="nl-NL" altLang="nl-BE" smtClean="0"/>
              <a:pPr/>
              <a:t>5</a:t>
            </a:fld>
            <a:endParaRPr lang="nl-NL" altLang="nl-BE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BE" altLang="nl-BE" smtClean="0"/>
              <a:t>Vreemde titel ; deze onbegraven schat contextueel trachten te plaatsen alsof het om een fysieke muntschat ging; vraag : hoe rijk was deze dame ?</a:t>
            </a:r>
            <a:endParaRPr lang="nl-NL" altLang="nl-BE" smtClean="0"/>
          </a:p>
        </p:txBody>
      </p:sp>
    </p:spTree>
    <p:extLst>
      <p:ext uri="{BB962C8B-B14F-4D97-AF65-F5344CB8AC3E}">
        <p14:creationId xmlns:p14="http://schemas.microsoft.com/office/powerpoint/2010/main" val="1650012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Karel V voert systeem in </a:t>
            </a:r>
            <a:r>
              <a:rPr lang="nl-BE" dirty="0" err="1" smtClean="0"/>
              <a:t>in</a:t>
            </a:r>
            <a:r>
              <a:rPr lang="nl-BE" dirty="0" smtClean="0"/>
              <a:t> 1526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39B35-1AB0-4F75-9917-329C90D66619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7332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xmlns="" id="{34C3BAE2-A5D3-4C6E-B175-A437645C7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BB1954-6C6F-43C7-9B66-32C3D9A7FA12}" type="slidenum">
              <a:rPr lang="nl-NL" altLang="nl-BE" smtClean="0"/>
              <a:pPr/>
              <a:t>15</a:t>
            </a:fld>
            <a:endParaRPr lang="nl-NL" altLang="nl-BE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xmlns="" id="{0888DDAE-51C5-409F-826B-3C01CEB1B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xmlns="" id="{A6B4FB21-7F4D-4E6E-A2B6-A1E9DA985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BE" altLang="nl-BE" dirty="0"/>
              <a:t>J </a:t>
            </a:r>
            <a:r>
              <a:rPr lang="nl-BE" altLang="nl-BE" dirty="0" err="1"/>
              <a:t>Verbuecken</a:t>
            </a:r>
            <a:r>
              <a:rPr lang="nl-BE" altLang="nl-BE" dirty="0"/>
              <a:t> eigenaar De </a:t>
            </a:r>
            <a:r>
              <a:rPr lang="nl-BE" altLang="nl-BE" dirty="0" err="1"/>
              <a:t>Craije</a:t>
            </a:r>
            <a:r>
              <a:rPr lang="nl-BE" altLang="nl-BE" dirty="0"/>
              <a:t>, afspanning bestond reeds voor 1510 ! Geen finale doelstelling vermeld</a:t>
            </a:r>
            <a:r>
              <a:rPr lang="nl-BE" altLang="nl-BE" dirty="0" smtClean="0"/>
              <a:t>.</a:t>
            </a:r>
          </a:p>
          <a:p>
            <a:pPr eaLnBrk="1" hangingPunct="1"/>
            <a:endParaRPr lang="nl-BE" altLang="nl-BE" dirty="0" smtClean="0"/>
          </a:p>
          <a:p>
            <a:pPr eaLnBrk="1" hangingPunct="1"/>
            <a:r>
              <a:rPr lang="nl-BE" altLang="nl-BE" dirty="0" smtClean="0"/>
              <a:t>Inwonende</a:t>
            </a:r>
            <a:r>
              <a:rPr lang="nl-BE" altLang="nl-BE" baseline="0" dirty="0" smtClean="0"/>
              <a:t> dienstmeid</a:t>
            </a:r>
            <a:endParaRPr lang="nl-NL" altLang="nl-BE" dirty="0"/>
          </a:p>
        </p:txBody>
      </p:sp>
    </p:spTree>
    <p:extLst>
      <p:ext uri="{BB962C8B-B14F-4D97-AF65-F5344CB8AC3E}">
        <p14:creationId xmlns:p14="http://schemas.microsoft.com/office/powerpoint/2010/main" val="341879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xmlns="" id="{CA60AC02-2B6A-46F6-B702-944DAAA03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775105-8E96-49CC-BBFD-2B0B1AAD5DD7}" type="slidenum">
              <a:rPr lang="nl-NL" altLang="nl-BE" smtClean="0"/>
              <a:pPr/>
              <a:t>16</a:t>
            </a:fld>
            <a:endParaRPr lang="nl-NL" altLang="nl-BE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xmlns="" id="{366D856E-27A2-4A2E-A61D-B93D112E0B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xmlns="" id="{C546144F-6086-4927-9312-9A2A26A33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BE" altLang="nl-BE" dirty="0"/>
              <a:t>Diversiteit ; </a:t>
            </a:r>
            <a:r>
              <a:rPr lang="nl-BE" altLang="nl-BE" dirty="0" smtClean="0"/>
              <a:t>hoeveelheid ; geen finale doelstelling; geen gewichtsopgave van de</a:t>
            </a:r>
            <a:r>
              <a:rPr lang="nl-BE" altLang="nl-BE" baseline="0" dirty="0" smtClean="0"/>
              <a:t> </a:t>
            </a:r>
            <a:r>
              <a:rPr lang="nl-BE" altLang="nl-BE" dirty="0" smtClean="0"/>
              <a:t>gouden munten</a:t>
            </a:r>
            <a:endParaRPr lang="nl-NL" altLang="nl-BE" dirty="0"/>
          </a:p>
        </p:txBody>
      </p:sp>
    </p:spTree>
    <p:extLst>
      <p:ext uri="{BB962C8B-B14F-4D97-AF65-F5344CB8AC3E}">
        <p14:creationId xmlns:p14="http://schemas.microsoft.com/office/powerpoint/2010/main" val="131032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Diversiteit : deels vanwege verschillende munt voor verschillende transactie</a:t>
            </a:r>
          </a:p>
          <a:p>
            <a:endParaRPr lang="nl-BE" dirty="0" smtClean="0"/>
          </a:p>
          <a:p>
            <a:r>
              <a:rPr lang="nl-BE" dirty="0" smtClean="0"/>
              <a:t>Volksnamen gemengd met echte namen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39B35-1AB0-4F75-9917-329C90D66619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0693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Herkenbaarheid</a:t>
            </a:r>
            <a:r>
              <a:rPr lang="nl-BE" baseline="0" dirty="0" smtClean="0"/>
              <a:t> voor notaris Adriani &amp; </a:t>
            </a:r>
            <a:r>
              <a:rPr lang="nl-BE" baseline="0" dirty="0" err="1" smtClean="0"/>
              <a:t>Verbuecken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39B35-1AB0-4F75-9917-329C90D66619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507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7299-3349-4926-8643-15B54DC31824}" type="datetimeFigureOut">
              <a:rPr lang="nl-BE" smtClean="0"/>
              <a:t>20/03/2022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9F82-3D61-4C6A-9551-BFFAB2064F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736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7299-3349-4926-8643-15B54DC31824}" type="datetimeFigureOut">
              <a:rPr lang="nl-BE" smtClean="0"/>
              <a:t>20/03/2022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9F82-3D61-4C6A-9551-BFFAB2064F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058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7299-3349-4926-8643-15B54DC31824}" type="datetimeFigureOut">
              <a:rPr lang="nl-BE" smtClean="0"/>
              <a:t>20/03/2022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9F82-3D61-4C6A-9551-BFFAB2064F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2145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45363C9-FBC9-4043-8322-1631F743B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49134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>
                    <a:lumMod val="85000"/>
                  </a:schemeClr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xmlns="" id="{8BC824E8-18DA-4C35-80BE-3A8B28DA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3375" y="6327775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04291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7299-3349-4926-8643-15B54DC31824}" type="datetimeFigureOut">
              <a:rPr lang="nl-BE" smtClean="0"/>
              <a:t>20/03/2022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9F82-3D61-4C6A-9551-BFFAB2064F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141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7299-3349-4926-8643-15B54DC31824}" type="datetimeFigureOut">
              <a:rPr lang="nl-BE" smtClean="0"/>
              <a:t>20/03/2022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9F82-3D61-4C6A-9551-BFFAB2064F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145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7299-3349-4926-8643-15B54DC31824}" type="datetimeFigureOut">
              <a:rPr lang="nl-BE" smtClean="0"/>
              <a:t>20/03/2022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9F82-3D61-4C6A-9551-BFFAB2064F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478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7299-3349-4926-8643-15B54DC31824}" type="datetimeFigureOut">
              <a:rPr lang="nl-BE" smtClean="0"/>
              <a:t>20/03/2022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9F82-3D61-4C6A-9551-BFFAB2064F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583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7299-3349-4926-8643-15B54DC31824}" type="datetimeFigureOut">
              <a:rPr lang="nl-BE" smtClean="0"/>
              <a:t>20/03/2022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9F82-3D61-4C6A-9551-BFFAB2064F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305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7299-3349-4926-8643-15B54DC31824}" type="datetimeFigureOut">
              <a:rPr lang="nl-BE" smtClean="0"/>
              <a:t>20/03/2022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9F82-3D61-4C6A-9551-BFFAB2064F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90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7299-3349-4926-8643-15B54DC31824}" type="datetimeFigureOut">
              <a:rPr lang="nl-BE" smtClean="0"/>
              <a:t>20/03/2022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9F82-3D61-4C6A-9551-BFFAB2064F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826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7299-3349-4926-8643-15B54DC31824}" type="datetimeFigureOut">
              <a:rPr lang="nl-BE" smtClean="0"/>
              <a:t>20/03/2022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9F82-3D61-4C6A-9551-BFFAB2064F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411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27299-3349-4926-8643-15B54DC31824}" type="datetimeFigureOut">
              <a:rPr lang="nl-BE" smtClean="0"/>
              <a:t>20/03/2022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D9F82-3D61-4C6A-9551-BFFAB2064F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40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00B0F0"/>
                </a:solidFill>
              </a:rPr>
              <a:t>REKENMUNT EN KLINKENDE MUNT IN DE ZUIDELIJKE NEDERLANDEN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92190"/>
            <a:ext cx="9144000" cy="1655762"/>
          </a:xfrm>
        </p:spPr>
        <p:txBody>
          <a:bodyPr>
            <a:normAutofit/>
          </a:bodyPr>
          <a:lstStyle/>
          <a:p>
            <a:endParaRPr lang="nl-BE" dirty="0" smtClean="0"/>
          </a:p>
          <a:p>
            <a:r>
              <a:rPr lang="nl-BE" dirty="0" smtClean="0"/>
              <a:t>Leuven, 22 maart 2022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0276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xmlns="" id="{157185CF-7A08-4792-8F61-6333E612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EB27E8-C7DE-4F34-B265-E0D004EC197C}" type="slidenum">
              <a:rPr lang="nl-BE" altLang="nl-BE" smtClean="0">
                <a:solidFill>
                  <a:srgbClr val="898989"/>
                </a:solidFill>
              </a:rPr>
              <a:pPr/>
              <a:t>10</a:t>
            </a:fld>
            <a:endParaRPr lang="nl-BE" altLang="nl-BE" dirty="0">
              <a:solidFill>
                <a:srgbClr val="898989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0978D87-A970-4DDD-8513-90CD39ED13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6400" y="576263"/>
            <a:ext cx="10515600" cy="43815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>
              <a:defRPr/>
            </a:pPr>
            <a:r>
              <a:rPr lang="nl-NL" sz="2200" dirty="0"/>
              <a:t>1 </a:t>
            </a:r>
            <a:r>
              <a:rPr lang="nl-NL" sz="2200" dirty="0" err="1"/>
              <a:t>zeskin</a:t>
            </a:r>
            <a:r>
              <a:rPr lang="nl-NL" sz="2200" dirty="0"/>
              <a:t> 		= 6 Vlaamse mijten</a:t>
            </a:r>
            <a:endParaRPr lang="nl-BE" sz="2200" dirty="0"/>
          </a:p>
          <a:p>
            <a:pPr>
              <a:defRPr/>
            </a:pPr>
            <a:r>
              <a:rPr lang="nl-NL" sz="2200" dirty="0"/>
              <a:t>1 negenmanneken 	= 9 Brabantse mijten</a:t>
            </a:r>
            <a:endParaRPr lang="nl-BE" sz="2200" dirty="0"/>
          </a:p>
          <a:p>
            <a:pPr>
              <a:defRPr/>
            </a:pPr>
            <a:r>
              <a:rPr lang="nl-NL" sz="2200" dirty="0"/>
              <a:t>1 </a:t>
            </a:r>
            <a:r>
              <a:rPr lang="nl-NL" sz="2200" dirty="0" err="1"/>
              <a:t>zeskin</a:t>
            </a:r>
            <a:r>
              <a:rPr lang="nl-NL" sz="2200" dirty="0"/>
              <a:t> 		= 1 negenmanneken</a:t>
            </a:r>
            <a:endParaRPr lang="nl-BE" sz="2200" dirty="0"/>
          </a:p>
          <a:p>
            <a:pPr>
              <a:defRPr/>
            </a:pPr>
            <a:r>
              <a:rPr lang="nl-NL" sz="2200" dirty="0"/>
              <a:t>1 gulden 		= 960 Vlaamse mijten 		= 1440 Brabantse mijten</a:t>
            </a:r>
            <a:endParaRPr lang="nl-BE" sz="2200" dirty="0"/>
          </a:p>
          <a:p>
            <a:pPr>
              <a:defRPr/>
            </a:pPr>
            <a:r>
              <a:rPr lang="nl-NL" sz="2200" dirty="0"/>
              <a:t>1 gulden 		= 1 £ Artois</a:t>
            </a:r>
            <a:endParaRPr lang="nl-BE" sz="2200" dirty="0"/>
          </a:p>
          <a:p>
            <a:pPr>
              <a:defRPr/>
            </a:pPr>
            <a:r>
              <a:rPr lang="nl-NL" sz="2200" dirty="0"/>
              <a:t>1 stuiver 		= 48 Vlaamse mijten 		= 72 Brabantse mijten</a:t>
            </a:r>
          </a:p>
          <a:p>
            <a:pPr>
              <a:defRPr/>
            </a:pPr>
            <a:r>
              <a:rPr lang="nl-NL" sz="2200" dirty="0"/>
              <a:t>1 blanke		= ¾ stuiver</a:t>
            </a:r>
            <a:endParaRPr lang="nl-BE" sz="2200" dirty="0"/>
          </a:p>
          <a:p>
            <a:pPr>
              <a:defRPr/>
            </a:pPr>
            <a:r>
              <a:rPr lang="nl-NL" sz="2200" dirty="0"/>
              <a:t>1 oord 		= 12 Vlaamse mijten 		= 18 Brabantse mijten</a:t>
            </a:r>
            <a:endParaRPr lang="nl-BE" sz="2200" dirty="0"/>
          </a:p>
          <a:p>
            <a:pPr>
              <a:defRPr/>
            </a:pPr>
            <a:r>
              <a:rPr lang="nl-NL" sz="2200" dirty="0"/>
              <a:t>1 oord 		= 2 duiten</a:t>
            </a:r>
            <a:endParaRPr lang="nl-BE" sz="2200" dirty="0"/>
          </a:p>
          <a:p>
            <a:pPr>
              <a:defRPr/>
            </a:pPr>
            <a:r>
              <a:rPr lang="nl-NL" sz="2200" dirty="0"/>
              <a:t>1 duit 		= 1 </a:t>
            </a:r>
            <a:r>
              <a:rPr lang="nl-NL" sz="2200" dirty="0" err="1"/>
              <a:t>zeskin</a:t>
            </a:r>
            <a:r>
              <a:rPr lang="nl-NL" sz="2200" dirty="0"/>
              <a:t> 			= 1 negenmanneken</a:t>
            </a:r>
            <a:endParaRPr lang="nl-BE" sz="2200" dirty="0"/>
          </a:p>
          <a:p>
            <a:pPr>
              <a:defRPr/>
            </a:pPr>
            <a:r>
              <a:rPr lang="nl-NL" sz="2200" dirty="0"/>
              <a:t>1 δ Artois 		= 4 Vlaamse mijten</a:t>
            </a:r>
            <a:endParaRPr lang="nl-BE" sz="2200" dirty="0"/>
          </a:p>
          <a:p>
            <a:pPr>
              <a:defRPr/>
            </a:pPr>
            <a:r>
              <a:rPr lang="nl-NL" sz="2200" dirty="0"/>
              <a:t>1 obool 		= ½ δ of soms ½ groot</a:t>
            </a:r>
            <a:endParaRPr lang="nl-BE" sz="2200" dirty="0"/>
          </a:p>
          <a:p>
            <a:pPr>
              <a:defRPr/>
            </a:pPr>
            <a:r>
              <a:rPr lang="nl-NL" sz="2200" dirty="0"/>
              <a:t>1 </a:t>
            </a:r>
            <a:r>
              <a:rPr lang="nl-NL" sz="2200" dirty="0" err="1"/>
              <a:t>poite</a:t>
            </a:r>
            <a:r>
              <a:rPr lang="nl-NL" sz="2200" dirty="0"/>
              <a:t> of </a:t>
            </a:r>
            <a:r>
              <a:rPr lang="nl-NL" sz="2200" dirty="0" err="1"/>
              <a:t>poitevin</a:t>
            </a:r>
            <a:r>
              <a:rPr lang="nl-NL" sz="2200" dirty="0"/>
              <a:t> 	= ½ obool of soms ¼ groot</a:t>
            </a:r>
            <a:endParaRPr lang="nl-BE" sz="2200" dirty="0"/>
          </a:p>
          <a:p>
            <a:pPr marL="0" indent="0">
              <a:buNone/>
              <a:defRPr/>
            </a:pPr>
            <a:endParaRPr lang="nl-BE" sz="2200" dirty="0"/>
          </a:p>
          <a:p>
            <a:pPr>
              <a:defRPr/>
            </a:pPr>
            <a:endParaRPr lang="nl-BE" sz="2200" dirty="0"/>
          </a:p>
        </p:txBody>
      </p:sp>
    </p:spTree>
    <p:extLst>
      <p:ext uri="{BB962C8B-B14F-4D97-AF65-F5344CB8AC3E}">
        <p14:creationId xmlns:p14="http://schemas.microsoft.com/office/powerpoint/2010/main" val="32466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el 1">
            <a:extLst>
              <a:ext uri="{FF2B5EF4-FFF2-40B4-BE49-F238E27FC236}">
                <a16:creationId xmlns:a16="http://schemas.microsoft.com/office/drawing/2014/main" xmlns="" id="{0259C81C-C82D-45E5-97C9-3434C81B9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dirty="0">
                <a:solidFill>
                  <a:srgbClr val="00B0F0"/>
                </a:solidFill>
              </a:rPr>
              <a:t>Rekenstelsel van ponden, schellingen en </a:t>
            </a:r>
            <a:r>
              <a:rPr lang="nl-BE" altLang="nl-BE" dirty="0" err="1">
                <a:solidFill>
                  <a:srgbClr val="00B0F0"/>
                </a:solidFill>
              </a:rPr>
              <a:t>denieren</a:t>
            </a:r>
            <a:endParaRPr lang="nl-BE" altLang="nl-BE" dirty="0">
              <a:solidFill>
                <a:srgbClr val="00B0F0"/>
              </a:solidFill>
            </a:endParaRPr>
          </a:p>
        </p:txBody>
      </p:sp>
      <p:sp>
        <p:nvSpPr>
          <p:cNvPr id="117763" name="Tijdelijke aanduiding voor inhoud 2">
            <a:extLst>
              <a:ext uri="{FF2B5EF4-FFF2-40B4-BE49-F238E27FC236}">
                <a16:creationId xmlns:a16="http://schemas.microsoft.com/office/drawing/2014/main" xmlns="" id="{1F90E656-1D17-46CB-9ACA-2432766AA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BE" dirty="0"/>
              <a:t>ponden (£), schellingen (β) en penningen (δ), resp. </a:t>
            </a:r>
            <a:r>
              <a:rPr lang="nl-NL" altLang="nl-BE" dirty="0" err="1"/>
              <a:t>libra</a:t>
            </a:r>
            <a:r>
              <a:rPr lang="nl-NL" altLang="nl-BE" dirty="0"/>
              <a:t>, </a:t>
            </a:r>
            <a:r>
              <a:rPr lang="nl-NL" altLang="nl-BE" dirty="0" err="1"/>
              <a:t>solidus</a:t>
            </a:r>
            <a:r>
              <a:rPr lang="nl-NL" altLang="nl-BE" dirty="0"/>
              <a:t>, </a:t>
            </a:r>
            <a:r>
              <a:rPr lang="nl-NL" altLang="nl-BE" dirty="0" smtClean="0"/>
              <a:t>denier</a:t>
            </a:r>
            <a:r>
              <a:rPr lang="nl-NL" altLang="nl-BE" dirty="0"/>
              <a:t/>
            </a:r>
            <a:br>
              <a:rPr lang="nl-NL" altLang="nl-BE" dirty="0"/>
            </a:br>
            <a:r>
              <a:rPr lang="nl-BE" altLang="nl-BE" dirty="0"/>
              <a:t>Universeel: 1 </a:t>
            </a:r>
            <a:r>
              <a:rPr lang="nl-NL" altLang="nl-BE" dirty="0"/>
              <a:t>£ = 20 β = 240 δ en dus is 1 β = 12 δ</a:t>
            </a:r>
          </a:p>
          <a:p>
            <a:pPr eaLnBrk="1" hangingPunct="1"/>
            <a:r>
              <a:rPr lang="nl-NL" altLang="nl-BE" dirty="0"/>
              <a:t>Rekeneenheden</a:t>
            </a:r>
          </a:p>
          <a:p>
            <a:pPr eaLnBrk="1" hangingPunct="1"/>
            <a:r>
              <a:rPr lang="nl-NL" altLang="nl-BE" dirty="0"/>
              <a:t>Denier of penning in 5 betekenissen: als rekeneenheid, als reële munt uit de vroege middeleeuwen, als munt </a:t>
            </a:r>
            <a:r>
              <a:rPr lang="nl-NL" altLang="nl-BE" i="1" dirty="0" err="1"/>
              <a:t>tout</a:t>
            </a:r>
            <a:r>
              <a:rPr lang="nl-NL" altLang="nl-BE" i="1" dirty="0"/>
              <a:t> court</a:t>
            </a:r>
            <a:r>
              <a:rPr lang="nl-NL" altLang="nl-BE" dirty="0"/>
              <a:t>, als zuiverheidsgraad van zilver (allooi, koningszilver), als gewicht</a:t>
            </a:r>
          </a:p>
          <a:p>
            <a:pPr eaLnBrk="1" hangingPunct="1"/>
            <a:r>
              <a:rPr lang="nl-NL" altLang="nl-BE" dirty="0"/>
              <a:t>Obool, </a:t>
            </a:r>
            <a:r>
              <a:rPr lang="nl-NL" altLang="nl-BE" dirty="0" err="1"/>
              <a:t>poite</a:t>
            </a:r>
            <a:r>
              <a:rPr lang="nl-NL" altLang="nl-BE" dirty="0"/>
              <a:t> of </a:t>
            </a:r>
            <a:r>
              <a:rPr lang="nl-NL" altLang="nl-BE" dirty="0" err="1"/>
              <a:t>poitevin</a:t>
            </a:r>
            <a:r>
              <a:rPr lang="nl-NL" altLang="nl-BE" dirty="0"/>
              <a:t> (1/2 , ¼)</a:t>
            </a:r>
          </a:p>
          <a:p>
            <a:pPr eaLnBrk="1" hangingPunct="1"/>
            <a:r>
              <a:rPr lang="nl-NL" altLang="nl-BE" dirty="0"/>
              <a:t>Sterling of </a:t>
            </a:r>
            <a:r>
              <a:rPr lang="nl-NL" altLang="nl-BE" dirty="0" err="1"/>
              <a:t>esterlin</a:t>
            </a:r>
            <a:r>
              <a:rPr lang="nl-NL" altLang="nl-BE" dirty="0"/>
              <a:t> of </a:t>
            </a:r>
            <a:r>
              <a:rPr lang="nl-NL" altLang="nl-BE" dirty="0" err="1"/>
              <a:t>engelse</a:t>
            </a:r>
            <a:r>
              <a:rPr lang="nl-NL" altLang="nl-BE" dirty="0"/>
              <a:t> (</a:t>
            </a:r>
            <a:r>
              <a:rPr lang="nl-NL" altLang="nl-BE" dirty="0" err="1"/>
              <a:t>inghelse</a:t>
            </a:r>
            <a:r>
              <a:rPr lang="nl-NL" altLang="nl-BE" dirty="0"/>
              <a:t>) (1/3)</a:t>
            </a:r>
          </a:p>
          <a:p>
            <a:pPr eaLnBrk="1" hangingPunct="1"/>
            <a:endParaRPr lang="nl-BE" alt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xmlns="" id="{3050B25A-D70F-42A5-840B-8EEC5CD4B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072813" y="6342751"/>
            <a:ext cx="5429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EB27E8-C7DE-4F34-B265-E0D004EC197C}" type="slidenum">
              <a:rPr lang="nl-BE" altLang="nl-BE" smtClean="0">
                <a:solidFill>
                  <a:srgbClr val="898989"/>
                </a:solidFill>
              </a:rPr>
              <a:pPr/>
              <a:t>11</a:t>
            </a:fld>
            <a:endParaRPr lang="nl-BE" altLang="nl-BE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el 1">
            <a:extLst>
              <a:ext uri="{FF2B5EF4-FFF2-40B4-BE49-F238E27FC236}">
                <a16:creationId xmlns:a16="http://schemas.microsoft.com/office/drawing/2014/main" xmlns="" id="{27A93E33-F76E-4A4A-9E08-69CA029A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dirty="0">
                <a:solidFill>
                  <a:srgbClr val="00B0F0"/>
                </a:solidFill>
              </a:rPr>
              <a:t>Typisch Brabants: bedragen in 4 eenheden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97AAB10-784D-4866-86C9-70C5BE954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nl-NL" dirty="0"/>
              <a:t>16</a:t>
            </a:r>
            <a:r>
              <a:rPr lang="nl-NL" baseline="30000" dirty="0"/>
              <a:t>de</a:t>
            </a:r>
            <a:r>
              <a:rPr lang="nl-NL" dirty="0"/>
              <a:t>, 17</a:t>
            </a:r>
            <a:r>
              <a:rPr lang="nl-NL" baseline="30000" dirty="0"/>
              <a:t>de</a:t>
            </a:r>
            <a:r>
              <a:rPr lang="nl-NL" dirty="0"/>
              <a:t> en 18</a:t>
            </a:r>
            <a:r>
              <a:rPr lang="nl-NL" baseline="30000" dirty="0"/>
              <a:t>de</a:t>
            </a:r>
            <a:r>
              <a:rPr lang="nl-NL" dirty="0"/>
              <a:t> eeuw, Brabant</a:t>
            </a:r>
          </a:p>
          <a:p>
            <a:pPr>
              <a:defRPr/>
            </a:pPr>
            <a:r>
              <a:rPr lang="nl-NL" dirty="0"/>
              <a:t>Bedragen uitgedrukt in 4 eenheden (gulden, stuivers, oorden en mijten) gescheiden door één enkele of dubbele horizontale </a:t>
            </a:r>
            <a:r>
              <a:rPr lang="nl-NL" dirty="0" smtClean="0"/>
              <a:t>streep; </a:t>
            </a:r>
            <a:r>
              <a:rPr lang="nl-NL" dirty="0" err="1" smtClean="0"/>
              <a:t>bvb</a:t>
            </a:r>
            <a:r>
              <a:rPr lang="nl-NL" dirty="0" smtClean="0"/>
              <a:t> 4 = 9 </a:t>
            </a:r>
            <a:r>
              <a:rPr lang="nl-NL" dirty="0"/>
              <a:t>=</a:t>
            </a:r>
            <a:r>
              <a:rPr lang="nl-NL" dirty="0" smtClean="0"/>
              <a:t> 2 = 3 te lezen als 4 Gld 9 St 2 O en 3 Br mijten</a:t>
            </a:r>
            <a:endParaRPr lang="nl-NL" dirty="0"/>
          </a:p>
          <a:p>
            <a:pPr>
              <a:defRPr/>
            </a:pPr>
            <a:r>
              <a:rPr lang="nl-NL" dirty="0"/>
              <a:t>1 gulden = 20 stuivers; 1 stuiver = 4 oorden en 1 oord = 18 (Br) mijten</a:t>
            </a:r>
          </a:p>
          <a:p>
            <a:pPr>
              <a:defRPr/>
            </a:pPr>
            <a:r>
              <a:rPr lang="nl-NL" dirty="0"/>
              <a:t>Eén pond </a:t>
            </a:r>
            <a:r>
              <a:rPr lang="nl-NL" i="1" dirty="0" err="1"/>
              <a:t>paiement</a:t>
            </a:r>
            <a:r>
              <a:rPr lang="nl-NL" dirty="0"/>
              <a:t> Br werd dan geschreven als:</a:t>
            </a:r>
            <a:br>
              <a:rPr lang="nl-NL" dirty="0"/>
            </a:br>
            <a:r>
              <a:rPr lang="nl-NL" sz="2200" dirty="0"/>
              <a:t/>
            </a:r>
            <a:br>
              <a:rPr lang="nl-NL" sz="2200" dirty="0"/>
            </a:br>
            <a:r>
              <a:rPr lang="nl-NL" sz="2200" dirty="0"/>
              <a:t>1 £ </a:t>
            </a:r>
            <a:r>
              <a:rPr lang="nl-NL" sz="2200" i="1" dirty="0" err="1"/>
              <a:t>paiement</a:t>
            </a:r>
            <a:r>
              <a:rPr lang="nl-NL" sz="2200" dirty="0"/>
              <a:t> Br = 0 – 0 – 1 – 2 , zijnde 20 mijten </a:t>
            </a:r>
            <a:r>
              <a:rPr lang="nl-NL" sz="2200" dirty="0" smtClean="0"/>
              <a:t>Br</a:t>
            </a:r>
            <a:r>
              <a:rPr lang="nl-NL" sz="2200" dirty="0"/>
              <a:t/>
            </a:r>
            <a:br>
              <a:rPr lang="nl-NL" sz="2200" dirty="0"/>
            </a:br>
            <a:r>
              <a:rPr lang="nl-NL" sz="2200" dirty="0"/>
              <a:t>1 β </a:t>
            </a:r>
            <a:r>
              <a:rPr lang="nl-NL" sz="2200" i="1" dirty="0" err="1"/>
              <a:t>paiement</a:t>
            </a:r>
            <a:r>
              <a:rPr lang="nl-NL" sz="2200" dirty="0"/>
              <a:t> Br = 0 – 0 – 0 – 1 , zijnde 1 mijt Br.</a:t>
            </a:r>
            <a:r>
              <a:rPr lang="nl-NL" dirty="0"/>
              <a:t/>
            </a:r>
            <a:br>
              <a:rPr lang="nl-NL" dirty="0"/>
            </a:br>
            <a:endParaRPr lang="nl-BE" dirty="0"/>
          </a:p>
          <a:p>
            <a:pPr>
              <a:defRPr/>
            </a:pPr>
            <a:r>
              <a:rPr lang="nl-NL" dirty="0"/>
              <a:t>Mooi getoond in het werk </a:t>
            </a:r>
            <a:r>
              <a:rPr lang="nl-NL" i="1" dirty="0"/>
              <a:t>Den schat der </a:t>
            </a:r>
            <a:r>
              <a:rPr lang="nl-NL" i="1" dirty="0" err="1"/>
              <a:t>cheynsen</a:t>
            </a:r>
            <a:r>
              <a:rPr lang="nl-NL" i="1" dirty="0"/>
              <a:t>*</a:t>
            </a:r>
            <a:endParaRPr lang="nl-NL" dirty="0"/>
          </a:p>
          <a:p>
            <a:pPr marL="0" indent="0">
              <a:buNone/>
              <a:defRPr/>
            </a:pPr>
            <a:r>
              <a:rPr lang="nl-NL" sz="1000" i="1" dirty="0"/>
              <a:t/>
            </a:r>
            <a:br>
              <a:rPr lang="nl-NL" sz="1000" i="1" dirty="0"/>
            </a:br>
            <a:r>
              <a:rPr lang="nl-NL" sz="1000" i="1" dirty="0"/>
              <a:t>* KBR, Magazijn Kostbare Werken, Den schat der </a:t>
            </a:r>
            <a:r>
              <a:rPr lang="nl-NL" sz="1000" i="1" dirty="0" err="1"/>
              <a:t>cheynsen</a:t>
            </a:r>
            <a:r>
              <a:rPr lang="nl-NL" sz="1000" i="1" dirty="0"/>
              <a:t>, uitgegeven door Joannes </a:t>
            </a:r>
            <a:r>
              <a:rPr lang="nl-NL" sz="1000" i="1" dirty="0" err="1"/>
              <a:t>Vleugaert</a:t>
            </a:r>
            <a:r>
              <a:rPr lang="nl-NL" sz="1000" i="1" dirty="0"/>
              <a:t>, op de </a:t>
            </a:r>
            <a:r>
              <a:rPr lang="nl-NL" sz="1000" i="1" dirty="0" err="1"/>
              <a:t>Houtmerckt</a:t>
            </a:r>
            <a:r>
              <a:rPr lang="nl-NL" sz="1000" i="1" dirty="0"/>
              <a:t> , Brussel, 1725 en Felix archief Antwerpen, Muntkamer, PK #2630.</a:t>
            </a:r>
            <a:endParaRPr lang="nl-BE" sz="1000" i="1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xmlns="" id="{DCFD5B42-ABC4-466B-82B1-8D963C2F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EB27E8-C7DE-4F34-B265-E0D004EC197C}" type="slidenum">
              <a:rPr lang="nl-BE" altLang="nl-BE" smtClean="0">
                <a:solidFill>
                  <a:srgbClr val="898989"/>
                </a:solidFill>
              </a:rPr>
              <a:pPr/>
              <a:t>12</a:t>
            </a:fld>
            <a:endParaRPr lang="nl-BE" altLang="nl-BE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D7095CB-E64D-487F-AD52-FD3487477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nl-BE" dirty="0">
                <a:solidFill>
                  <a:srgbClr val="00B0F0"/>
                </a:solidFill>
              </a:rPr>
              <a:t>Ponden van 20 groten, 240 groten, 40 groten </a:t>
            </a:r>
            <a:r>
              <a:rPr lang="nl-BE" sz="1500" dirty="0"/>
              <a:t>©</a:t>
            </a:r>
            <a:r>
              <a:rPr lang="nl-BE" dirty="0"/>
              <a:t> 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C32A069-501D-4CD2-BB80-89C3A966F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014" y="2489201"/>
            <a:ext cx="7780337" cy="2454275"/>
          </a:xfrm>
        </p:spPr>
        <p:txBody>
          <a:bodyPr/>
          <a:lstStyle/>
          <a:p>
            <a:pPr marL="0" indent="0">
              <a:buNone/>
              <a:defRPr/>
            </a:pPr>
            <a:endParaRPr lang="nl-BE" dirty="0"/>
          </a:p>
          <a:p>
            <a:pPr>
              <a:defRPr/>
            </a:pPr>
            <a:endParaRPr lang="nl-BE" dirty="0"/>
          </a:p>
          <a:p>
            <a:pPr>
              <a:defRPr/>
            </a:pPr>
            <a:endParaRPr lang="nl-BE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xmlns="" id="{F33A78B9-3E12-4539-8117-7DE49999E1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0" y="1417638"/>
          <a:ext cx="10515600" cy="4711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41201">
                <a:tc>
                  <a:txBody>
                    <a:bodyPr/>
                    <a:lstStyle/>
                    <a:p>
                      <a:r>
                        <a:rPr lang="nl-BE" sz="20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nl-BE" sz="2000" baseline="0" dirty="0">
                          <a:solidFill>
                            <a:schemeClr val="bg1"/>
                          </a:solidFill>
                        </a:rPr>
                        <a:t> £ Vlaams of 1 £ </a:t>
                      </a:r>
                      <a:r>
                        <a:rPr lang="nl-BE" sz="2000" baseline="0" dirty="0" err="1">
                          <a:solidFill>
                            <a:schemeClr val="bg1"/>
                          </a:solidFill>
                        </a:rPr>
                        <a:t>parisis</a:t>
                      </a:r>
                      <a:r>
                        <a:rPr lang="nl-BE" sz="2000" baseline="0" dirty="0">
                          <a:solidFill>
                            <a:schemeClr val="bg1"/>
                          </a:solidFill>
                        </a:rPr>
                        <a:t> Vlaams</a:t>
                      </a:r>
                      <a:endParaRPr lang="nl-BE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577" marR="68577" marT="34292" marB="34292" anchor="ctr">
                    <a:solidFill>
                      <a:srgbClr val="A002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dirty="0">
                          <a:solidFill>
                            <a:schemeClr val="bg1"/>
                          </a:solidFill>
                        </a:rPr>
                        <a:t>1 £ Vlaamse</a:t>
                      </a:r>
                      <a:r>
                        <a:rPr lang="nl-BE" sz="2000" baseline="0" dirty="0">
                          <a:solidFill>
                            <a:schemeClr val="bg1"/>
                          </a:solidFill>
                        </a:rPr>
                        <a:t> groten</a:t>
                      </a:r>
                      <a:endParaRPr lang="nl-BE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577" marR="68577" marT="34292" marB="34292" anchor="ctr">
                    <a:solidFill>
                      <a:srgbClr val="A002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>
                          <a:solidFill>
                            <a:srgbClr val="FE9AF9"/>
                          </a:solidFill>
                          <a:effectLst/>
                        </a:rPr>
                        <a:t>1 £ van 40 groten Vlaams </a:t>
                      </a:r>
                      <a:br>
                        <a:rPr lang="nl-BE" sz="2000" b="1" dirty="0">
                          <a:solidFill>
                            <a:srgbClr val="FE9AF9"/>
                          </a:solidFill>
                          <a:effectLst/>
                        </a:rPr>
                      </a:br>
                      <a:r>
                        <a:rPr lang="nl-BE" sz="2000" b="1" dirty="0">
                          <a:solidFill>
                            <a:srgbClr val="FE9AF9"/>
                          </a:solidFill>
                          <a:effectLst/>
                        </a:rPr>
                        <a:t>of 1 £ Artois</a:t>
                      </a:r>
                    </a:p>
                  </a:txBody>
                  <a:tcPr marL="68577" marR="68577" marT="34292" marB="34292" anchor="ctr">
                    <a:solidFill>
                      <a:srgbClr val="A00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2492">
                <a:tc>
                  <a:txBody>
                    <a:bodyPr/>
                    <a:lstStyle/>
                    <a:p>
                      <a:r>
                        <a:rPr lang="nl-BE" sz="2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1 £ = 20 groten </a:t>
                      </a:r>
                      <a:r>
                        <a:rPr lang="nl-BE" sz="20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Vl</a:t>
                      </a:r>
                      <a:endParaRPr lang="nl-BE" sz="2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68577" marR="68577" marT="34292" marB="3429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1 £ = 240 groten </a:t>
                      </a:r>
                      <a:r>
                        <a:rPr lang="nl-BE" sz="20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Vl</a:t>
                      </a:r>
                      <a:endParaRPr lang="nl-BE" sz="2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68577" marR="68577" marT="34292" marB="3429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>
                          <a:solidFill>
                            <a:srgbClr val="A00298"/>
                          </a:solidFill>
                          <a:effectLst/>
                        </a:rPr>
                        <a:t>1 £</a:t>
                      </a:r>
                      <a:r>
                        <a:rPr lang="nl-BE" sz="2000" b="1" baseline="0" dirty="0">
                          <a:solidFill>
                            <a:srgbClr val="A00298"/>
                          </a:solidFill>
                          <a:effectLst/>
                        </a:rPr>
                        <a:t> = 40 groten </a:t>
                      </a:r>
                      <a:r>
                        <a:rPr lang="nl-BE" sz="2000" b="1" baseline="0" dirty="0" err="1">
                          <a:solidFill>
                            <a:srgbClr val="A00298"/>
                          </a:solidFill>
                          <a:effectLst/>
                        </a:rPr>
                        <a:t>Vl</a:t>
                      </a:r>
                      <a:endParaRPr lang="nl-BE" sz="2000" b="1" dirty="0">
                        <a:solidFill>
                          <a:srgbClr val="A00298"/>
                        </a:solidFill>
                        <a:effectLst/>
                      </a:endParaRPr>
                    </a:p>
                  </a:txBody>
                  <a:tcPr marL="68577" marR="68577" marT="34292" marB="34292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0619">
                <a:tc>
                  <a:txBody>
                    <a:bodyPr/>
                    <a:lstStyle/>
                    <a:p>
                      <a:r>
                        <a:rPr lang="nl-BE" sz="2000" dirty="0">
                          <a:solidFill>
                            <a:schemeClr val="bg1"/>
                          </a:solidFill>
                        </a:rPr>
                        <a:t>1 </a:t>
                      </a:r>
                      <a:r>
                        <a:rPr lang="nl-NL" sz="2000" dirty="0">
                          <a:solidFill>
                            <a:schemeClr val="bg1"/>
                          </a:solidFill>
                        </a:rPr>
                        <a:t>β = </a:t>
                      </a:r>
                      <a:r>
                        <a:rPr lang="nl-BE" sz="2000" dirty="0">
                          <a:solidFill>
                            <a:schemeClr val="bg1"/>
                          </a:solidFill>
                        </a:rPr>
                        <a:t> 1 groot = 1 </a:t>
                      </a:r>
                      <a:r>
                        <a:rPr lang="nl-NL" sz="2000" dirty="0">
                          <a:solidFill>
                            <a:schemeClr val="bg1"/>
                          </a:solidFill>
                        </a:rPr>
                        <a:t>β </a:t>
                      </a:r>
                      <a:r>
                        <a:rPr lang="nl-NL" sz="2000" dirty="0" err="1">
                          <a:solidFill>
                            <a:schemeClr val="bg1"/>
                          </a:solidFill>
                        </a:rPr>
                        <a:t>parisis</a:t>
                      </a:r>
                      <a:r>
                        <a:rPr lang="nl-NL" sz="2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l-NL" sz="2000" dirty="0" err="1">
                          <a:solidFill>
                            <a:schemeClr val="bg1"/>
                          </a:solidFill>
                        </a:rPr>
                        <a:t>Vl</a:t>
                      </a:r>
                      <a:endParaRPr lang="nl-BE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577" marR="68577" marT="34292" marB="34292" anchor="ctr">
                    <a:solidFill>
                      <a:srgbClr val="A002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dirty="0">
                          <a:solidFill>
                            <a:schemeClr val="bg1"/>
                          </a:solidFill>
                        </a:rPr>
                        <a:t>1 </a:t>
                      </a:r>
                      <a:r>
                        <a:rPr lang="nl-NL" sz="2000" dirty="0">
                          <a:solidFill>
                            <a:schemeClr val="bg1"/>
                          </a:solidFill>
                        </a:rPr>
                        <a:t>β = 12 groten</a:t>
                      </a:r>
                      <a:endParaRPr lang="nl-BE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577" marR="68577" marT="34292" marB="34292" anchor="ctr">
                    <a:solidFill>
                      <a:srgbClr val="A002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>
                          <a:solidFill>
                            <a:srgbClr val="FE9AF9"/>
                          </a:solidFill>
                          <a:effectLst/>
                        </a:rPr>
                        <a:t>1 </a:t>
                      </a:r>
                      <a:r>
                        <a:rPr lang="nl-NL" sz="2000" b="1" dirty="0">
                          <a:solidFill>
                            <a:srgbClr val="FE9AF9"/>
                          </a:solidFill>
                          <a:effectLst/>
                        </a:rPr>
                        <a:t>β = </a:t>
                      </a:r>
                      <a:r>
                        <a:rPr lang="nl-BE" sz="2000" b="1" dirty="0">
                          <a:solidFill>
                            <a:srgbClr val="FE9AF9"/>
                          </a:solidFill>
                          <a:effectLst/>
                        </a:rPr>
                        <a:t> 2 groten </a:t>
                      </a:r>
                      <a:r>
                        <a:rPr lang="nl-BE" sz="2000" b="1" dirty="0" err="1">
                          <a:solidFill>
                            <a:srgbClr val="FE9AF9"/>
                          </a:solidFill>
                          <a:effectLst/>
                        </a:rPr>
                        <a:t>Vl</a:t>
                      </a:r>
                      <a:endParaRPr lang="nl-BE" sz="2000" b="1" dirty="0">
                        <a:solidFill>
                          <a:srgbClr val="FE9AF9"/>
                        </a:solidFill>
                        <a:effectLst/>
                      </a:endParaRPr>
                    </a:p>
                  </a:txBody>
                  <a:tcPr marL="68577" marR="68577" marT="34292" marB="34292" anchor="ctr">
                    <a:solidFill>
                      <a:srgbClr val="A00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6707">
                <a:tc>
                  <a:txBody>
                    <a:bodyPr/>
                    <a:lstStyle/>
                    <a:p>
                      <a:r>
                        <a:rPr lang="nl-BE" sz="2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 </a:t>
                      </a:r>
                      <a:r>
                        <a:rPr lang="nl-NL" sz="2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δ = 1/12 groot = 2 mijten </a:t>
                      </a:r>
                      <a:r>
                        <a:rPr lang="nl-NL" sz="20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Vl</a:t>
                      </a:r>
                      <a:endParaRPr lang="nl-BE" sz="2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68577" marR="68577" marT="34292" marB="3429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 </a:t>
                      </a:r>
                      <a:r>
                        <a:rPr lang="nl-NL" sz="2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δ =</a:t>
                      </a:r>
                      <a:r>
                        <a:rPr lang="nl-BE" sz="2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1 groot</a:t>
                      </a:r>
                    </a:p>
                  </a:txBody>
                  <a:tcPr marL="68577" marR="68577" marT="34292" marB="3429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>
                          <a:solidFill>
                            <a:srgbClr val="A00298"/>
                          </a:solidFill>
                          <a:effectLst/>
                        </a:rPr>
                        <a:t>1 </a:t>
                      </a:r>
                      <a:r>
                        <a:rPr lang="nl-NL" sz="2000" b="1" dirty="0">
                          <a:solidFill>
                            <a:srgbClr val="A00298"/>
                          </a:solidFill>
                          <a:effectLst/>
                        </a:rPr>
                        <a:t>δ =</a:t>
                      </a:r>
                      <a:r>
                        <a:rPr lang="nl-BE" sz="2000" b="1" dirty="0">
                          <a:solidFill>
                            <a:srgbClr val="A00298"/>
                          </a:solidFill>
                          <a:effectLst/>
                        </a:rPr>
                        <a:t> 1/6 groot = 4 mijten </a:t>
                      </a:r>
                      <a:r>
                        <a:rPr lang="nl-BE" sz="2000" b="1" dirty="0" err="1">
                          <a:solidFill>
                            <a:srgbClr val="A00298"/>
                          </a:solidFill>
                          <a:effectLst/>
                        </a:rPr>
                        <a:t>Vl</a:t>
                      </a:r>
                      <a:endParaRPr lang="nl-BE" sz="2000" b="1" dirty="0">
                        <a:solidFill>
                          <a:srgbClr val="A00298"/>
                        </a:solidFill>
                        <a:effectLst/>
                      </a:endParaRPr>
                    </a:p>
                  </a:txBody>
                  <a:tcPr marL="68577" marR="68577" marT="34292" marB="34292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8E090A7C-C2F5-4B60-8CE7-3FADF1A52FF6}"/>
              </a:ext>
            </a:extLst>
          </p:cNvPr>
          <p:cNvSpPr txBox="1">
            <a:spLocks/>
          </p:cNvSpPr>
          <p:nvPr/>
        </p:nvSpPr>
        <p:spPr bwMode="auto">
          <a:xfrm>
            <a:off x="11072813" y="6342751"/>
            <a:ext cx="5429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nl-BE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32EB27E8-C7DE-4F34-B265-E0D004EC197C}" type="slidenum">
              <a:rPr lang="nl-BE" altLang="nl-BE" smtClean="0">
                <a:solidFill>
                  <a:srgbClr val="898989"/>
                </a:solidFill>
              </a:rPr>
              <a:pPr/>
              <a:t>13</a:t>
            </a:fld>
            <a:endParaRPr lang="nl-BE" altLang="nl-BE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818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B0F0"/>
                </a:solidFill>
              </a:rPr>
              <a:t>Voorbeeld van meerdere rekenmunten </a:t>
            </a:r>
            <a:br>
              <a:rPr lang="nl-BE" dirty="0" smtClean="0">
                <a:solidFill>
                  <a:srgbClr val="00B0F0"/>
                </a:solidFill>
              </a:rPr>
            </a:br>
            <a:r>
              <a:rPr lang="nl-BE" dirty="0" smtClean="0">
                <a:solidFill>
                  <a:srgbClr val="00B0F0"/>
                </a:solidFill>
              </a:rPr>
              <a:t>in één rekening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7802087" y="1686296"/>
            <a:ext cx="4096987" cy="2410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 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28AC7-881D-4657-8F1F-313AC346B947}" type="slidenum">
              <a:rPr lang="nl-BE" smtClean="0"/>
              <a:pPr/>
              <a:t>14</a:t>
            </a:fld>
            <a:endParaRPr lang="nl-BE"/>
          </a:p>
        </p:txBody>
      </p:sp>
      <p:pic>
        <p:nvPicPr>
          <p:cNvPr id="8194" name="Picture 2" descr="IMG_3359CroppedRK2409 III f86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1" y="2233322"/>
            <a:ext cx="11752618" cy="38851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1272" y="4254819"/>
            <a:ext cx="11044053" cy="190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nl-B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0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7661F60A-5460-4FF5-B398-F369377BF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dirty="0">
                <a:solidFill>
                  <a:srgbClr val="00B0F0"/>
                </a:solidFill>
              </a:rPr>
              <a:t>Een onbegraven schat uit 1774</a:t>
            </a:r>
            <a:endParaRPr lang="nl-NL" altLang="nl-BE" dirty="0">
              <a:solidFill>
                <a:srgbClr val="00B0F0"/>
              </a:solidFill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xmlns="" id="{417F6599-876B-42D6-98E5-5B0F4DE613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BE" dirty="0" err="1"/>
              <a:t>Perc</a:t>
            </a:r>
            <a:r>
              <a:rPr lang="nl-NL" altLang="nl-BE" dirty="0"/>
              <a:t>[e]v[i]t Six Sols 1774 Vanden Bossche</a:t>
            </a:r>
            <a:r>
              <a:rPr lang="nl-NL" altLang="nl-BE" i="1" dirty="0"/>
              <a:t> </a:t>
            </a:r>
            <a:r>
              <a:rPr lang="nl-NL" altLang="nl-BE" i="1" dirty="0">
                <a:latin typeface="+mj-lt"/>
              </a:rPr>
              <a:t>(N: Ontvangen 6 stuiver 1774 door Vanden Bossche)</a:t>
            </a:r>
            <a:r>
              <a:rPr lang="nl-NL" altLang="nl-BE" i="1" dirty="0"/>
              <a:t> </a:t>
            </a:r>
            <a:r>
              <a:rPr lang="nl-NL" altLang="nl-BE" dirty="0"/>
              <a:t>N° 87</a:t>
            </a:r>
          </a:p>
          <a:p>
            <a:pPr marL="0" indent="0" eaLnBrk="1" hangingPunct="1">
              <a:buNone/>
            </a:pPr>
            <a:endParaRPr lang="nl-NL" altLang="nl-BE" dirty="0"/>
          </a:p>
          <a:p>
            <a:pPr eaLnBrk="1" hangingPunct="1"/>
            <a:r>
              <a:rPr lang="nl-NL" altLang="nl-BE" dirty="0"/>
              <a:t>Inventaris van de </a:t>
            </a:r>
            <a:r>
              <a:rPr lang="nl-NL" altLang="nl-BE" dirty="0" err="1"/>
              <a:t>comptante</a:t>
            </a:r>
            <a:r>
              <a:rPr lang="nl-NL" altLang="nl-BE" dirty="0"/>
              <a:t> penningen bevonden ten </a:t>
            </a:r>
            <a:r>
              <a:rPr lang="nl-NL" altLang="nl-BE" dirty="0" err="1"/>
              <a:t>sterfhuijse</a:t>
            </a:r>
            <a:r>
              <a:rPr lang="nl-NL" altLang="nl-BE" dirty="0"/>
              <a:t> van Maria Simons op heden </a:t>
            </a:r>
            <a:r>
              <a:rPr lang="nl-NL" altLang="nl-BE" dirty="0" err="1"/>
              <a:t>deser</a:t>
            </a:r>
            <a:r>
              <a:rPr lang="nl-NL" altLang="nl-BE" dirty="0"/>
              <a:t> </a:t>
            </a:r>
            <a:r>
              <a:rPr lang="nl-NL" altLang="nl-BE" dirty="0" err="1"/>
              <a:t>weireldt</a:t>
            </a:r>
            <a:r>
              <a:rPr lang="nl-NL" altLang="nl-BE" dirty="0"/>
              <a:t> overleden ten </a:t>
            </a:r>
            <a:r>
              <a:rPr lang="nl-NL" altLang="nl-BE" dirty="0" err="1"/>
              <a:t>huijse</a:t>
            </a:r>
            <a:r>
              <a:rPr lang="nl-NL" altLang="nl-BE" dirty="0"/>
              <a:t> van S[</a:t>
            </a:r>
            <a:r>
              <a:rPr lang="nl-NL" altLang="nl-BE" dirty="0" err="1"/>
              <a:t>ieu</a:t>
            </a:r>
            <a:r>
              <a:rPr lang="nl-NL" altLang="nl-BE" dirty="0"/>
              <a:t>]r Jacobus </a:t>
            </a:r>
            <a:r>
              <a:rPr lang="nl-NL" altLang="nl-BE" dirty="0" err="1"/>
              <a:t>Verbuecken</a:t>
            </a:r>
            <a:r>
              <a:rPr lang="nl-NL" altLang="nl-BE" dirty="0"/>
              <a:t> in de Lieve </a:t>
            </a:r>
            <a:r>
              <a:rPr lang="nl-NL" altLang="nl-BE" dirty="0" err="1"/>
              <a:t>Vrouwe</a:t>
            </a:r>
            <a:r>
              <a:rPr lang="nl-NL" altLang="nl-BE" dirty="0"/>
              <a:t> </a:t>
            </a:r>
            <a:r>
              <a:rPr lang="nl-NL" altLang="nl-BE" dirty="0" err="1"/>
              <a:t>straet</a:t>
            </a:r>
            <a:r>
              <a:rPr lang="nl-NL" altLang="nl-BE" dirty="0"/>
              <a:t> binnen Mechelen, </a:t>
            </a:r>
            <a:r>
              <a:rPr lang="nl-NL" altLang="nl-BE" dirty="0" err="1"/>
              <a:t>etc</a:t>
            </a:r>
            <a:r>
              <a:rPr lang="nl-NL" altLang="nl-BE" dirty="0"/>
              <a:t> 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B3E23A3F-D683-4991-8E30-924A2FD5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2EC5-F873-4BC2-B4C7-AABC8EC920F7}" type="slidenum">
              <a:rPr lang="nl-BE" smtClean="0"/>
              <a:pPr/>
              <a:t>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3352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xmlns="" id="{5E595630-E8D7-4C4D-B6F2-78E7733DA2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dirty="0">
                <a:solidFill>
                  <a:srgbClr val="00B0F0"/>
                </a:solidFill>
              </a:rPr>
              <a:t>Een onbegraven schat uit 1774</a:t>
            </a:r>
            <a:endParaRPr lang="nl-NL" altLang="nl-BE" dirty="0">
              <a:solidFill>
                <a:srgbClr val="00B0F0"/>
              </a:solidFill>
            </a:endParaRP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xmlns="" id="{8BDE7552-72E6-4545-9080-C5C131E6FD4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BE" altLang="nl-BE" sz="2000" dirty="0"/>
              <a:t>Eerst </a:t>
            </a:r>
            <a:r>
              <a:rPr lang="nl-BE" altLang="nl-BE" sz="2000" dirty="0" err="1"/>
              <a:t>thien</a:t>
            </a:r>
            <a:r>
              <a:rPr lang="nl-BE" altLang="nl-BE" sz="2000" dirty="0"/>
              <a:t> Guinees</a:t>
            </a:r>
          </a:p>
          <a:p>
            <a:pPr eaLnBrk="1" hangingPunct="1">
              <a:lnSpc>
                <a:spcPct val="80000"/>
              </a:lnSpc>
            </a:pPr>
            <a:r>
              <a:rPr lang="nl-BE" altLang="nl-BE" sz="2000" dirty="0" err="1"/>
              <a:t>Vijff</a:t>
            </a:r>
            <a:r>
              <a:rPr lang="nl-BE" altLang="nl-BE" sz="2000" dirty="0"/>
              <a:t> </a:t>
            </a:r>
            <a:r>
              <a:rPr lang="nl-BE" altLang="nl-BE" sz="2000" dirty="0" err="1"/>
              <a:t>vertugadins</a:t>
            </a:r>
            <a:endParaRPr lang="nl-BE" altLang="nl-BE" sz="2000" dirty="0"/>
          </a:p>
          <a:p>
            <a:pPr eaLnBrk="1" hangingPunct="1">
              <a:lnSpc>
                <a:spcPct val="80000"/>
              </a:lnSpc>
            </a:pPr>
            <a:r>
              <a:rPr lang="nl-BE" altLang="nl-BE" sz="2000" dirty="0"/>
              <a:t>Twee mirlitons</a:t>
            </a:r>
          </a:p>
          <a:p>
            <a:pPr eaLnBrk="1" hangingPunct="1">
              <a:lnSpc>
                <a:spcPct val="80000"/>
              </a:lnSpc>
            </a:pPr>
            <a:r>
              <a:rPr lang="nl-BE" altLang="nl-BE" sz="2000" dirty="0"/>
              <a:t>Een frans Pistool</a:t>
            </a:r>
          </a:p>
          <a:p>
            <a:pPr eaLnBrk="1" hangingPunct="1">
              <a:lnSpc>
                <a:spcPct val="80000"/>
              </a:lnSpc>
            </a:pPr>
            <a:r>
              <a:rPr lang="nl-BE" altLang="nl-BE" sz="2000" dirty="0" err="1"/>
              <a:t>Ses</a:t>
            </a:r>
            <a:r>
              <a:rPr lang="nl-BE" altLang="nl-BE" sz="2000" dirty="0"/>
              <a:t> </a:t>
            </a:r>
            <a:r>
              <a:rPr lang="nl-BE" altLang="nl-BE" sz="2000" dirty="0" err="1"/>
              <a:t>noailles</a:t>
            </a:r>
            <a:endParaRPr lang="nl-BE" altLang="nl-BE" sz="2000" dirty="0"/>
          </a:p>
          <a:p>
            <a:pPr eaLnBrk="1" hangingPunct="1">
              <a:lnSpc>
                <a:spcPct val="80000"/>
              </a:lnSpc>
            </a:pPr>
            <a:r>
              <a:rPr lang="nl-BE" altLang="nl-BE" sz="2000" dirty="0"/>
              <a:t>Acht nieuwe </a:t>
            </a:r>
            <a:r>
              <a:rPr lang="nl-BE" altLang="nl-BE" sz="2000" dirty="0" err="1"/>
              <a:t>dobbele</a:t>
            </a:r>
            <a:r>
              <a:rPr lang="nl-BE" altLang="nl-BE" sz="2000" dirty="0"/>
              <a:t> </a:t>
            </a:r>
            <a:r>
              <a:rPr lang="nl-BE" altLang="nl-BE" sz="2000" dirty="0" err="1"/>
              <a:t>souvereijnen</a:t>
            </a:r>
            <a:endParaRPr lang="nl-BE" altLang="nl-BE" sz="2000" dirty="0"/>
          </a:p>
          <a:p>
            <a:pPr eaLnBrk="1" hangingPunct="1">
              <a:lnSpc>
                <a:spcPct val="80000"/>
              </a:lnSpc>
            </a:pPr>
            <a:r>
              <a:rPr lang="nl-BE" altLang="nl-BE" sz="2000" dirty="0" err="1"/>
              <a:t>Sestigh</a:t>
            </a:r>
            <a:r>
              <a:rPr lang="nl-BE" altLang="nl-BE" sz="2000" dirty="0"/>
              <a:t> halve nieuwe </a:t>
            </a:r>
            <a:r>
              <a:rPr lang="nl-BE" altLang="nl-BE" sz="2000" dirty="0" err="1"/>
              <a:t>souvereijnen</a:t>
            </a:r>
            <a:endParaRPr lang="nl-BE" altLang="nl-BE" sz="2000" dirty="0"/>
          </a:p>
          <a:p>
            <a:pPr eaLnBrk="1" hangingPunct="1">
              <a:lnSpc>
                <a:spcPct val="80000"/>
              </a:lnSpc>
            </a:pPr>
            <a:r>
              <a:rPr lang="nl-BE" altLang="nl-BE" sz="2000" dirty="0" err="1"/>
              <a:t>Seven</a:t>
            </a:r>
            <a:r>
              <a:rPr lang="nl-BE" altLang="nl-BE" sz="2000" dirty="0"/>
              <a:t> oude </a:t>
            </a:r>
            <a:r>
              <a:rPr lang="nl-BE" altLang="nl-BE" sz="2000" dirty="0" err="1"/>
              <a:t>dobbele</a:t>
            </a:r>
            <a:r>
              <a:rPr lang="nl-BE" altLang="nl-BE" sz="2000" dirty="0"/>
              <a:t> </a:t>
            </a:r>
            <a:r>
              <a:rPr lang="nl-BE" altLang="nl-BE" sz="2000" dirty="0" err="1"/>
              <a:t>souvereijnen</a:t>
            </a:r>
            <a:endParaRPr lang="nl-BE" altLang="nl-BE" sz="2000" dirty="0"/>
          </a:p>
          <a:p>
            <a:pPr eaLnBrk="1" hangingPunct="1">
              <a:lnSpc>
                <a:spcPct val="80000"/>
              </a:lnSpc>
            </a:pPr>
            <a:r>
              <a:rPr lang="nl-BE" altLang="nl-BE" sz="2000" dirty="0" err="1"/>
              <a:t>Drij</a:t>
            </a:r>
            <a:r>
              <a:rPr lang="nl-BE" altLang="nl-BE" sz="2000" dirty="0"/>
              <a:t> oude halve </a:t>
            </a:r>
            <a:r>
              <a:rPr lang="nl-BE" altLang="nl-BE" sz="2000" dirty="0" err="1"/>
              <a:t>souvereijnen</a:t>
            </a:r>
            <a:endParaRPr lang="nl-BE" altLang="nl-BE" sz="2000" dirty="0"/>
          </a:p>
          <a:p>
            <a:pPr eaLnBrk="1" hangingPunct="1">
              <a:lnSpc>
                <a:spcPct val="80000"/>
              </a:lnSpc>
            </a:pPr>
            <a:r>
              <a:rPr lang="nl-BE" altLang="nl-BE" sz="2000" dirty="0" err="1"/>
              <a:t>Negenthien</a:t>
            </a:r>
            <a:r>
              <a:rPr lang="nl-BE" altLang="nl-BE" sz="2000" dirty="0"/>
              <a:t> </a:t>
            </a:r>
            <a:r>
              <a:rPr lang="nl-BE" altLang="nl-BE" sz="2000" dirty="0" err="1"/>
              <a:t>Ducaten</a:t>
            </a:r>
            <a:endParaRPr lang="nl-BE" altLang="nl-BE" sz="2000" dirty="0"/>
          </a:p>
          <a:p>
            <a:pPr eaLnBrk="1" hangingPunct="1">
              <a:lnSpc>
                <a:spcPct val="80000"/>
              </a:lnSpc>
            </a:pPr>
            <a:r>
              <a:rPr lang="nl-BE" altLang="nl-BE" sz="2000" dirty="0"/>
              <a:t>Een </a:t>
            </a:r>
            <a:r>
              <a:rPr lang="nl-BE" altLang="nl-BE" sz="2000" dirty="0" err="1"/>
              <a:t>stuck</a:t>
            </a:r>
            <a:r>
              <a:rPr lang="nl-BE" altLang="nl-BE" sz="2000" dirty="0"/>
              <a:t> </a:t>
            </a:r>
            <a:r>
              <a:rPr lang="nl-BE" altLang="nl-BE" sz="2000" dirty="0" err="1"/>
              <a:t>gaut</a:t>
            </a:r>
            <a:r>
              <a:rPr lang="nl-BE" altLang="nl-BE" sz="2000" dirty="0"/>
              <a:t> representerende </a:t>
            </a:r>
            <a:r>
              <a:rPr lang="nl-BE" altLang="nl-BE" sz="2000" dirty="0" err="1"/>
              <a:t>eene</a:t>
            </a:r>
            <a:r>
              <a:rPr lang="nl-BE" altLang="nl-BE" sz="2000" dirty="0"/>
              <a:t> quadrupel</a:t>
            </a: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xmlns="" id="{057D8DE0-2FB1-43FD-8968-4D6EADEE1A4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nl-BE" altLang="nl-BE" sz="2000" dirty="0"/>
              <a:t>Een </a:t>
            </a:r>
            <a:r>
              <a:rPr lang="nl-BE" altLang="nl-BE" sz="2000" dirty="0" err="1"/>
              <a:t>quartien</a:t>
            </a:r>
            <a:r>
              <a:rPr lang="nl-BE" altLang="nl-BE" sz="2000" dirty="0"/>
              <a:t> van een quadrupel</a:t>
            </a:r>
          </a:p>
          <a:p>
            <a:pPr>
              <a:lnSpc>
                <a:spcPct val="80000"/>
              </a:lnSpc>
            </a:pPr>
            <a:r>
              <a:rPr lang="nl-BE" altLang="nl-BE" sz="2000" dirty="0"/>
              <a:t>Een </a:t>
            </a:r>
            <a:r>
              <a:rPr lang="nl-BE" altLang="nl-BE" sz="2000" dirty="0" err="1"/>
              <a:t>albertien</a:t>
            </a:r>
            <a:endParaRPr lang="nl-BE" altLang="nl-BE" sz="2000" dirty="0"/>
          </a:p>
          <a:p>
            <a:pPr>
              <a:lnSpc>
                <a:spcPct val="80000"/>
              </a:lnSpc>
            </a:pPr>
            <a:r>
              <a:rPr lang="nl-BE" altLang="nl-BE" sz="2000" dirty="0" err="1"/>
              <a:t>Sesenseventigh</a:t>
            </a:r>
            <a:r>
              <a:rPr lang="nl-BE" altLang="nl-BE" sz="2000" dirty="0"/>
              <a:t> nieuwe Croonen</a:t>
            </a:r>
          </a:p>
          <a:p>
            <a:pPr>
              <a:lnSpc>
                <a:spcPct val="80000"/>
              </a:lnSpc>
            </a:pPr>
            <a:r>
              <a:rPr lang="nl-BE" altLang="nl-BE" sz="2000" dirty="0" err="1"/>
              <a:t>Hondert</a:t>
            </a:r>
            <a:r>
              <a:rPr lang="nl-BE" altLang="nl-BE" sz="2000" dirty="0"/>
              <a:t> </a:t>
            </a:r>
            <a:r>
              <a:rPr lang="nl-BE" altLang="nl-BE" sz="2000" dirty="0" err="1"/>
              <a:t>twelff</a:t>
            </a:r>
            <a:r>
              <a:rPr lang="nl-BE" altLang="nl-BE" sz="2000" dirty="0"/>
              <a:t> halve nieuwe Croonen</a:t>
            </a:r>
            <a:endParaRPr lang="nl-NL" altLang="nl-BE" sz="2000" dirty="0"/>
          </a:p>
          <a:p>
            <a:pPr>
              <a:lnSpc>
                <a:spcPct val="80000"/>
              </a:lnSpc>
            </a:pPr>
            <a:r>
              <a:rPr lang="nl-NL" altLang="nl-BE" sz="2000" dirty="0" err="1"/>
              <a:t>Twelff</a:t>
            </a:r>
            <a:r>
              <a:rPr lang="nl-NL" altLang="nl-BE" sz="2000" dirty="0"/>
              <a:t> </a:t>
            </a:r>
            <a:r>
              <a:rPr lang="nl-NL" altLang="nl-BE" sz="2000" dirty="0" err="1"/>
              <a:t>carambols</a:t>
            </a:r>
            <a:endParaRPr lang="nl-NL" altLang="nl-BE" sz="2000" dirty="0"/>
          </a:p>
          <a:p>
            <a:pPr>
              <a:lnSpc>
                <a:spcPct val="80000"/>
              </a:lnSpc>
            </a:pPr>
            <a:r>
              <a:rPr lang="nl-NL" altLang="nl-BE" sz="2000" dirty="0"/>
              <a:t>Twee halve </a:t>
            </a:r>
            <a:r>
              <a:rPr lang="nl-NL" altLang="nl-BE" sz="2000" dirty="0" err="1"/>
              <a:t>carambols</a:t>
            </a:r>
            <a:endParaRPr lang="nl-NL" altLang="nl-BE" sz="2000" dirty="0"/>
          </a:p>
          <a:p>
            <a:pPr>
              <a:lnSpc>
                <a:spcPct val="80000"/>
              </a:lnSpc>
            </a:pPr>
            <a:r>
              <a:rPr lang="nl-NL" altLang="nl-BE" sz="2000" dirty="0"/>
              <a:t>Twee </a:t>
            </a:r>
            <a:r>
              <a:rPr lang="nl-NL" altLang="nl-BE" sz="2000" dirty="0" err="1"/>
              <a:t>quartiens</a:t>
            </a:r>
            <a:r>
              <a:rPr lang="nl-NL" altLang="nl-BE" sz="2000" dirty="0"/>
              <a:t> van </a:t>
            </a:r>
            <a:r>
              <a:rPr lang="nl-NL" altLang="nl-BE" sz="2000" dirty="0" err="1"/>
              <a:t>eenen</a:t>
            </a:r>
            <a:r>
              <a:rPr lang="nl-NL" altLang="nl-BE" sz="2000" dirty="0"/>
              <a:t> </a:t>
            </a:r>
            <a:r>
              <a:rPr lang="nl-NL" altLang="nl-BE" sz="2000" dirty="0" err="1"/>
              <a:t>carambol</a:t>
            </a:r>
            <a:endParaRPr lang="nl-NL" altLang="nl-BE" sz="2000" dirty="0"/>
          </a:p>
          <a:p>
            <a:pPr>
              <a:lnSpc>
                <a:spcPct val="80000"/>
              </a:lnSpc>
            </a:pPr>
            <a:r>
              <a:rPr lang="nl-NL" altLang="nl-BE" sz="2000" dirty="0" err="1"/>
              <a:t>Ses</a:t>
            </a:r>
            <a:r>
              <a:rPr lang="nl-NL" altLang="nl-BE" sz="2000" dirty="0"/>
              <a:t> </a:t>
            </a:r>
            <a:r>
              <a:rPr lang="nl-NL" altLang="nl-BE" sz="2000" dirty="0" err="1"/>
              <a:t>Spaensche</a:t>
            </a:r>
            <a:r>
              <a:rPr lang="nl-NL" altLang="nl-BE" sz="2000" dirty="0"/>
              <a:t> </a:t>
            </a:r>
            <a:r>
              <a:rPr lang="nl-NL" altLang="nl-BE" sz="2000" dirty="0" err="1"/>
              <a:t>Pattacons</a:t>
            </a:r>
            <a:endParaRPr lang="nl-NL" altLang="nl-BE" sz="2000" dirty="0"/>
          </a:p>
          <a:p>
            <a:pPr>
              <a:lnSpc>
                <a:spcPct val="80000"/>
              </a:lnSpc>
            </a:pPr>
            <a:r>
              <a:rPr lang="nl-NL" altLang="nl-BE" sz="2000" dirty="0" err="1"/>
              <a:t>Eenen</a:t>
            </a:r>
            <a:r>
              <a:rPr lang="nl-NL" altLang="nl-BE" sz="2000" dirty="0"/>
              <a:t> </a:t>
            </a:r>
            <a:r>
              <a:rPr lang="nl-NL" altLang="nl-BE" sz="2000" dirty="0" err="1"/>
              <a:t>halven</a:t>
            </a:r>
            <a:r>
              <a:rPr lang="nl-NL" altLang="nl-BE" sz="2000" dirty="0"/>
              <a:t> </a:t>
            </a:r>
            <a:r>
              <a:rPr lang="nl-NL" altLang="nl-BE" sz="2000" dirty="0" err="1"/>
              <a:t>Spaensche</a:t>
            </a:r>
            <a:r>
              <a:rPr lang="nl-NL" altLang="nl-BE" sz="2000" dirty="0"/>
              <a:t> </a:t>
            </a:r>
            <a:r>
              <a:rPr lang="nl-NL" altLang="nl-BE" sz="2000" dirty="0" err="1"/>
              <a:t>pattacon</a:t>
            </a:r>
            <a:endParaRPr lang="nl-NL" altLang="nl-BE" sz="2000" dirty="0"/>
          </a:p>
          <a:p>
            <a:pPr>
              <a:lnSpc>
                <a:spcPct val="80000"/>
              </a:lnSpc>
            </a:pPr>
            <a:r>
              <a:rPr lang="nl-NL" altLang="nl-BE" sz="2000" dirty="0"/>
              <a:t>Vier </a:t>
            </a:r>
            <a:r>
              <a:rPr lang="nl-NL" altLang="nl-BE" sz="2000" dirty="0" err="1"/>
              <a:t>quartiens</a:t>
            </a:r>
            <a:r>
              <a:rPr lang="nl-NL" altLang="nl-BE" sz="2000" dirty="0"/>
              <a:t> van een </a:t>
            </a:r>
            <a:r>
              <a:rPr lang="nl-NL" altLang="nl-BE" sz="2000" dirty="0" err="1"/>
              <a:t>Spaenschen</a:t>
            </a:r>
            <a:r>
              <a:rPr lang="nl-NL" altLang="nl-BE" sz="2000" dirty="0"/>
              <a:t> </a:t>
            </a:r>
            <a:r>
              <a:rPr lang="nl-NL" altLang="nl-BE" sz="2000" dirty="0" err="1"/>
              <a:t>pattacon</a:t>
            </a:r>
            <a:endParaRPr lang="nl-NL" altLang="nl-BE" sz="2000" dirty="0"/>
          </a:p>
          <a:p>
            <a:pPr>
              <a:lnSpc>
                <a:spcPct val="80000"/>
              </a:lnSpc>
            </a:pPr>
            <a:r>
              <a:rPr lang="nl-NL" altLang="nl-BE" sz="2000" dirty="0" err="1"/>
              <a:t>Ses</a:t>
            </a:r>
            <a:r>
              <a:rPr lang="nl-NL" altLang="nl-BE" sz="2000" dirty="0"/>
              <a:t> </a:t>
            </a:r>
            <a:r>
              <a:rPr lang="nl-NL" altLang="nl-BE" sz="2000" dirty="0" err="1"/>
              <a:t>Spaensche</a:t>
            </a:r>
            <a:r>
              <a:rPr lang="nl-NL" altLang="nl-BE" sz="2000" dirty="0"/>
              <a:t> </a:t>
            </a:r>
            <a:r>
              <a:rPr lang="nl-NL" altLang="nl-BE" sz="2000" dirty="0" err="1"/>
              <a:t>Ducatons</a:t>
            </a:r>
            <a:endParaRPr lang="nl-NL" altLang="nl-BE" sz="2000" dirty="0"/>
          </a:p>
          <a:p>
            <a:pPr>
              <a:lnSpc>
                <a:spcPct val="80000"/>
              </a:lnSpc>
            </a:pPr>
            <a:r>
              <a:rPr lang="nl-NL" altLang="nl-BE" sz="2000" dirty="0" err="1"/>
              <a:t>Eenen</a:t>
            </a:r>
            <a:r>
              <a:rPr lang="nl-NL" altLang="nl-BE" sz="2000" dirty="0"/>
              <a:t> </a:t>
            </a:r>
            <a:r>
              <a:rPr lang="nl-NL" altLang="nl-BE" sz="2000" dirty="0" err="1"/>
              <a:t>halven</a:t>
            </a:r>
            <a:r>
              <a:rPr lang="nl-NL" altLang="nl-BE" sz="2000" dirty="0"/>
              <a:t> </a:t>
            </a:r>
            <a:r>
              <a:rPr lang="nl-NL" altLang="nl-BE" sz="2000" dirty="0" err="1"/>
              <a:t>Spaenschen</a:t>
            </a:r>
            <a:r>
              <a:rPr lang="nl-NL" altLang="nl-BE" sz="2000" dirty="0"/>
              <a:t> </a:t>
            </a:r>
            <a:r>
              <a:rPr lang="nl-NL" altLang="nl-BE" sz="2000" dirty="0" err="1"/>
              <a:t>Ducaton</a:t>
            </a:r>
            <a:endParaRPr lang="nl-NL" altLang="nl-BE" sz="200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D80B3A4D-1006-43D1-A1BF-30D6F0DF1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2EC5-F873-4BC2-B4C7-AABC8EC920F7}" type="slidenum">
              <a:rPr lang="nl-BE" smtClean="0"/>
              <a:pPr/>
              <a:t>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776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5E541794-9432-47F5-AE3A-00FDCDFCE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dirty="0">
                <a:solidFill>
                  <a:srgbClr val="00B0F0"/>
                </a:solidFill>
              </a:rPr>
              <a:t>Een onbegraven schat uit 1774</a:t>
            </a:r>
            <a:endParaRPr lang="nl-NL" altLang="nl-BE" dirty="0">
              <a:solidFill>
                <a:srgbClr val="00B0F0"/>
              </a:solidFill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xmlns="" id="{9D059937-1A50-4CC5-96A3-C4A59A6C2F4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nl-NL" altLang="nl-BE" sz="2000" dirty="0" err="1"/>
              <a:t>Eenen</a:t>
            </a:r>
            <a:r>
              <a:rPr lang="nl-NL" altLang="nl-BE" sz="2000" dirty="0"/>
              <a:t> </a:t>
            </a:r>
            <a:r>
              <a:rPr lang="nl-NL" altLang="nl-BE" sz="2000" dirty="0" err="1"/>
              <a:t>Pattacon</a:t>
            </a:r>
            <a:r>
              <a:rPr lang="nl-NL" altLang="nl-BE" sz="2000" dirty="0"/>
              <a:t> </a:t>
            </a:r>
            <a:r>
              <a:rPr lang="nl-NL" altLang="nl-BE" sz="2000" dirty="0" err="1"/>
              <a:t>Ceuldels</a:t>
            </a:r>
            <a:r>
              <a:rPr lang="nl-NL" altLang="nl-BE" sz="2000" dirty="0"/>
              <a:t> geldt</a:t>
            </a:r>
          </a:p>
          <a:p>
            <a:pPr>
              <a:lnSpc>
                <a:spcPct val="80000"/>
              </a:lnSpc>
            </a:pPr>
            <a:r>
              <a:rPr lang="nl-NL" altLang="nl-BE" sz="2000" dirty="0"/>
              <a:t>Twee </a:t>
            </a:r>
            <a:r>
              <a:rPr lang="nl-NL" altLang="nl-BE" sz="2000" dirty="0" err="1"/>
              <a:t>stuckens</a:t>
            </a:r>
            <a:r>
              <a:rPr lang="nl-NL" altLang="nl-BE" sz="2000" dirty="0"/>
              <a:t> van </a:t>
            </a:r>
            <a:r>
              <a:rPr lang="nl-NL" altLang="nl-BE" sz="2000" dirty="0" err="1"/>
              <a:t>vijftigh</a:t>
            </a:r>
            <a:r>
              <a:rPr lang="nl-NL" altLang="nl-BE" sz="2000" dirty="0"/>
              <a:t> </a:t>
            </a:r>
            <a:r>
              <a:rPr lang="nl-NL" altLang="nl-BE" sz="2000" dirty="0" err="1"/>
              <a:t>stuv</a:t>
            </a:r>
            <a:endParaRPr lang="nl-NL" altLang="nl-BE" sz="2000" dirty="0"/>
          </a:p>
          <a:p>
            <a:pPr>
              <a:lnSpc>
                <a:spcPct val="80000"/>
              </a:lnSpc>
            </a:pPr>
            <a:r>
              <a:rPr lang="nl-NL" altLang="nl-BE" sz="2000" dirty="0"/>
              <a:t>Twee </a:t>
            </a:r>
            <a:r>
              <a:rPr lang="nl-NL" altLang="nl-BE" sz="2000" dirty="0" err="1"/>
              <a:t>stuckens</a:t>
            </a:r>
            <a:r>
              <a:rPr lang="nl-NL" altLang="nl-BE" sz="2000" dirty="0"/>
              <a:t> van </a:t>
            </a:r>
            <a:r>
              <a:rPr lang="nl-NL" altLang="nl-BE" sz="2000" dirty="0" err="1"/>
              <a:t>vijfentwintigh</a:t>
            </a:r>
            <a:r>
              <a:rPr lang="nl-NL" altLang="nl-BE" sz="2000" dirty="0"/>
              <a:t> </a:t>
            </a:r>
            <a:r>
              <a:rPr lang="nl-NL" altLang="nl-BE" sz="2000" dirty="0" err="1"/>
              <a:t>stuvers</a:t>
            </a:r>
            <a:endParaRPr lang="nl-NL" altLang="nl-BE" sz="2000" dirty="0"/>
          </a:p>
          <a:p>
            <a:pPr>
              <a:lnSpc>
                <a:spcPct val="80000"/>
              </a:lnSpc>
            </a:pPr>
            <a:r>
              <a:rPr lang="nl-NL" altLang="nl-BE" sz="2000" dirty="0"/>
              <a:t>Acht </a:t>
            </a:r>
            <a:r>
              <a:rPr lang="nl-NL" altLang="nl-BE" sz="2000" dirty="0" err="1"/>
              <a:t>stucken</a:t>
            </a:r>
            <a:r>
              <a:rPr lang="nl-NL" altLang="nl-BE" sz="2000" dirty="0"/>
              <a:t> van </a:t>
            </a:r>
            <a:r>
              <a:rPr lang="nl-NL" altLang="nl-BE" sz="2000" dirty="0" err="1"/>
              <a:t>seven</a:t>
            </a:r>
            <a:r>
              <a:rPr lang="nl-NL" altLang="nl-BE" sz="2000" dirty="0"/>
              <a:t> schellingen en half</a:t>
            </a:r>
          </a:p>
          <a:p>
            <a:pPr>
              <a:lnSpc>
                <a:spcPct val="80000"/>
              </a:lnSpc>
            </a:pPr>
            <a:r>
              <a:rPr lang="nl-NL" altLang="nl-BE" sz="2000" dirty="0" err="1"/>
              <a:t>Seventhien</a:t>
            </a:r>
            <a:r>
              <a:rPr lang="nl-NL" altLang="nl-BE" sz="2000" dirty="0"/>
              <a:t> </a:t>
            </a:r>
            <a:r>
              <a:rPr lang="nl-NL" altLang="nl-BE" sz="2000" dirty="0" err="1"/>
              <a:t>pondt</a:t>
            </a:r>
            <a:r>
              <a:rPr lang="nl-NL" altLang="nl-BE" sz="2000" dirty="0"/>
              <a:t> en </a:t>
            </a:r>
            <a:r>
              <a:rPr lang="nl-NL" altLang="nl-BE" sz="2000" dirty="0" err="1"/>
              <a:t>negenthien</a:t>
            </a:r>
            <a:r>
              <a:rPr lang="nl-NL" altLang="nl-BE" sz="2000" dirty="0"/>
              <a:t> schellingen</a:t>
            </a:r>
          </a:p>
          <a:p>
            <a:pPr>
              <a:lnSpc>
                <a:spcPct val="80000"/>
              </a:lnSpc>
            </a:pPr>
            <a:r>
              <a:rPr lang="nl-NL" altLang="nl-BE" sz="2000" dirty="0"/>
              <a:t>in </a:t>
            </a:r>
            <a:r>
              <a:rPr lang="nl-NL" altLang="nl-BE" sz="2000" dirty="0" err="1"/>
              <a:t>stucken</a:t>
            </a:r>
            <a:r>
              <a:rPr lang="nl-NL" altLang="nl-BE" sz="2000" dirty="0"/>
              <a:t> van </a:t>
            </a:r>
            <a:r>
              <a:rPr lang="nl-NL" altLang="nl-BE" sz="2000" dirty="0" err="1"/>
              <a:t>seventhien</a:t>
            </a:r>
            <a:r>
              <a:rPr lang="nl-NL" altLang="nl-BE" sz="2000" dirty="0"/>
              <a:t> </a:t>
            </a:r>
            <a:r>
              <a:rPr lang="nl-NL" altLang="nl-BE" sz="2000" dirty="0" err="1"/>
              <a:t>stuvers</a:t>
            </a:r>
            <a:r>
              <a:rPr lang="nl-NL" altLang="nl-BE" sz="2000" dirty="0"/>
              <a:t>, en </a:t>
            </a:r>
            <a:r>
              <a:rPr lang="nl-NL" altLang="nl-BE" sz="2000" dirty="0" err="1"/>
              <a:t>halven</a:t>
            </a:r>
            <a:endParaRPr lang="nl-NL" altLang="nl-BE" sz="2000" dirty="0"/>
          </a:p>
          <a:p>
            <a:pPr>
              <a:lnSpc>
                <a:spcPct val="80000"/>
              </a:lnSpc>
            </a:pPr>
            <a:r>
              <a:rPr lang="nl-NL" altLang="nl-BE" sz="2000" dirty="0"/>
              <a:t>negen min een </a:t>
            </a:r>
            <a:r>
              <a:rPr lang="nl-NL" altLang="nl-BE" sz="2000" dirty="0" err="1"/>
              <a:t>oordt</a:t>
            </a:r>
            <a:r>
              <a:rPr lang="nl-NL" altLang="nl-BE" sz="2000" dirty="0"/>
              <a:t> en schellingen </a:t>
            </a:r>
          </a:p>
          <a:p>
            <a:pPr>
              <a:lnSpc>
                <a:spcPct val="80000"/>
              </a:lnSpc>
            </a:pPr>
            <a:r>
              <a:rPr lang="nl-NL" altLang="nl-BE" sz="2000" dirty="0"/>
              <a:t>Item negen oorden</a:t>
            </a:r>
          </a:p>
          <a:p>
            <a:pPr>
              <a:lnSpc>
                <a:spcPct val="80000"/>
              </a:lnSpc>
            </a:pPr>
            <a:r>
              <a:rPr lang="nl-NL" altLang="nl-BE" sz="2000" dirty="0"/>
              <a:t>Item </a:t>
            </a:r>
            <a:r>
              <a:rPr lang="nl-NL" altLang="nl-BE" sz="2000" dirty="0" err="1"/>
              <a:t>verclaert</a:t>
            </a:r>
            <a:r>
              <a:rPr lang="nl-NL" altLang="nl-BE" sz="2000" dirty="0"/>
              <a:t> den </a:t>
            </a:r>
            <a:r>
              <a:rPr lang="nl-NL" altLang="nl-BE" sz="2000" dirty="0" err="1"/>
              <a:t>voors</a:t>
            </a:r>
            <a:r>
              <a:rPr lang="nl-NL" altLang="nl-BE" sz="2000" dirty="0"/>
              <a:t>[</a:t>
            </a:r>
            <a:r>
              <a:rPr lang="nl-NL" altLang="nl-BE" sz="2000" dirty="0" err="1"/>
              <a:t>eijde</a:t>
            </a:r>
            <a:r>
              <a:rPr lang="nl-NL" altLang="nl-BE" sz="2000" dirty="0"/>
              <a:t>] S[</a:t>
            </a:r>
            <a:r>
              <a:rPr lang="nl-NL" altLang="nl-BE" sz="2000" dirty="0" err="1"/>
              <a:t>ieu</a:t>
            </a:r>
            <a:r>
              <a:rPr lang="nl-NL" altLang="nl-BE" sz="2000" dirty="0"/>
              <a:t>]r </a:t>
            </a:r>
            <a:r>
              <a:rPr lang="nl-NL" altLang="nl-BE" sz="2000" dirty="0" err="1"/>
              <a:t>Verbuecken</a:t>
            </a:r>
            <a:endParaRPr lang="nl-NL" altLang="nl-BE" sz="2000" dirty="0"/>
          </a:p>
          <a:p>
            <a:pPr>
              <a:lnSpc>
                <a:spcPct val="80000"/>
              </a:lnSpc>
            </a:pPr>
            <a:r>
              <a:rPr lang="nl-NL" altLang="nl-BE" sz="2000" dirty="0"/>
              <a:t>dat onder hem berust </a:t>
            </a:r>
            <a:r>
              <a:rPr lang="nl-NL" altLang="nl-BE" sz="2000" dirty="0" err="1"/>
              <a:t>eene</a:t>
            </a:r>
            <a:r>
              <a:rPr lang="nl-NL" altLang="nl-BE" sz="2000" dirty="0"/>
              <a:t> </a:t>
            </a:r>
            <a:r>
              <a:rPr lang="nl-NL" altLang="nl-BE" sz="2000" dirty="0" err="1"/>
              <a:t>somme</a:t>
            </a:r>
            <a:r>
              <a:rPr lang="nl-NL" altLang="nl-BE" sz="2000" dirty="0"/>
              <a:t> van </a:t>
            </a:r>
          </a:p>
          <a:p>
            <a:pPr>
              <a:lnSpc>
                <a:spcPct val="80000"/>
              </a:lnSpc>
            </a:pPr>
            <a:r>
              <a:rPr lang="nl-NL" altLang="nl-BE" sz="2000" dirty="0" err="1"/>
              <a:t>sevenhondert</a:t>
            </a:r>
            <a:r>
              <a:rPr lang="nl-NL" altLang="nl-BE" sz="2000" dirty="0"/>
              <a:t> </a:t>
            </a:r>
            <a:r>
              <a:rPr lang="nl-NL" altLang="nl-BE" sz="2000" dirty="0" err="1"/>
              <a:t>seven</a:t>
            </a:r>
            <a:r>
              <a:rPr lang="nl-NL" altLang="nl-BE" sz="2000" dirty="0"/>
              <a:t> guldens cour[</a:t>
            </a:r>
            <a:r>
              <a:rPr lang="nl-NL" altLang="nl-BE" sz="2000" dirty="0" err="1"/>
              <a:t>an</a:t>
            </a:r>
            <a:r>
              <a:rPr lang="nl-NL" altLang="nl-BE" sz="2000" dirty="0"/>
              <a:t>]t competerende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EEF649C-EE2E-4CDE-BB66-C7E77A6A31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nl-NL" altLang="nl-BE" sz="2000" dirty="0" err="1"/>
              <a:t>aen</a:t>
            </a:r>
            <a:r>
              <a:rPr lang="nl-NL" altLang="nl-BE" sz="2000" dirty="0"/>
              <a:t> </a:t>
            </a:r>
            <a:r>
              <a:rPr lang="nl-NL" altLang="nl-BE" sz="2000" dirty="0" err="1"/>
              <a:t>doverledene</a:t>
            </a:r>
            <a:r>
              <a:rPr lang="nl-NL" altLang="nl-BE" sz="2000" dirty="0"/>
              <a:t>.</a:t>
            </a:r>
          </a:p>
          <a:p>
            <a:pPr>
              <a:lnSpc>
                <a:spcPct val="80000"/>
              </a:lnSpc>
            </a:pPr>
            <a:r>
              <a:rPr lang="nl-NL" altLang="nl-BE" sz="2000" dirty="0"/>
              <a:t>Item acht nieuwe </a:t>
            </a:r>
            <a:r>
              <a:rPr lang="nl-NL" altLang="nl-BE" sz="2000" dirty="0" err="1"/>
              <a:t>Ducatons</a:t>
            </a:r>
            <a:endParaRPr lang="nl-NL" altLang="nl-BE" sz="2000" dirty="0"/>
          </a:p>
          <a:p>
            <a:pPr>
              <a:lnSpc>
                <a:spcPct val="80000"/>
              </a:lnSpc>
            </a:pPr>
            <a:r>
              <a:rPr lang="nl-NL" altLang="nl-BE" sz="2000" dirty="0" err="1"/>
              <a:t>Vijftigh</a:t>
            </a:r>
            <a:r>
              <a:rPr lang="nl-NL" altLang="nl-BE" sz="2000" dirty="0"/>
              <a:t> halve nieuwe </a:t>
            </a:r>
            <a:r>
              <a:rPr lang="nl-NL" altLang="nl-BE" sz="2000" dirty="0" err="1"/>
              <a:t>Ducatons</a:t>
            </a:r>
            <a:endParaRPr lang="nl-NL" altLang="nl-BE" sz="2000" dirty="0"/>
          </a:p>
          <a:p>
            <a:pPr>
              <a:lnSpc>
                <a:spcPct val="80000"/>
              </a:lnSpc>
            </a:pPr>
            <a:r>
              <a:rPr lang="nl-NL" altLang="nl-BE" sz="2000" dirty="0" err="1"/>
              <a:t>Sevenentachentigh</a:t>
            </a:r>
            <a:r>
              <a:rPr lang="nl-NL" altLang="nl-BE" sz="2000" dirty="0"/>
              <a:t> </a:t>
            </a:r>
            <a:r>
              <a:rPr lang="nl-NL" altLang="nl-BE" sz="2000" dirty="0" err="1"/>
              <a:t>quartiens</a:t>
            </a:r>
            <a:r>
              <a:rPr lang="nl-NL" altLang="nl-BE" sz="2000" dirty="0"/>
              <a:t> van nieuwe</a:t>
            </a:r>
          </a:p>
          <a:p>
            <a:pPr>
              <a:lnSpc>
                <a:spcPct val="80000"/>
              </a:lnSpc>
            </a:pPr>
            <a:r>
              <a:rPr lang="nl-NL" altLang="nl-BE" sz="2000" dirty="0" err="1"/>
              <a:t>Ducatons</a:t>
            </a:r>
            <a:endParaRPr lang="nl-NL" altLang="nl-BE" sz="2000" dirty="0"/>
          </a:p>
          <a:p>
            <a:pPr>
              <a:lnSpc>
                <a:spcPct val="80000"/>
              </a:lnSpc>
            </a:pPr>
            <a:r>
              <a:rPr lang="nl-NL" altLang="nl-BE" sz="2000" dirty="0"/>
              <a:t>Item </a:t>
            </a:r>
            <a:r>
              <a:rPr lang="nl-NL" altLang="nl-BE" sz="2000" dirty="0" err="1"/>
              <a:t>dertigh</a:t>
            </a:r>
            <a:r>
              <a:rPr lang="nl-NL" altLang="nl-BE" sz="2000" dirty="0"/>
              <a:t> nieuwe Croonen</a:t>
            </a:r>
          </a:p>
          <a:p>
            <a:pPr>
              <a:lnSpc>
                <a:spcPct val="80000"/>
              </a:lnSpc>
            </a:pPr>
            <a:r>
              <a:rPr lang="nl-NL" altLang="nl-BE" sz="2000" dirty="0" err="1"/>
              <a:t>Vijfthien</a:t>
            </a:r>
            <a:r>
              <a:rPr lang="nl-NL" altLang="nl-BE" sz="2000" dirty="0"/>
              <a:t> halve nieuwe Croonen</a:t>
            </a:r>
          </a:p>
          <a:p>
            <a:pPr>
              <a:lnSpc>
                <a:spcPct val="80000"/>
              </a:lnSpc>
            </a:pPr>
            <a:r>
              <a:rPr lang="nl-NL" altLang="nl-BE" sz="2000" dirty="0"/>
              <a:t>Een </a:t>
            </a:r>
            <a:r>
              <a:rPr lang="nl-NL" altLang="nl-BE" sz="2000" dirty="0" err="1"/>
              <a:t>stuck</a:t>
            </a:r>
            <a:r>
              <a:rPr lang="nl-NL" altLang="nl-BE" sz="2000" dirty="0"/>
              <a:t> van </a:t>
            </a:r>
            <a:r>
              <a:rPr lang="nl-NL" altLang="nl-BE" sz="2000" dirty="0" err="1"/>
              <a:t>seven</a:t>
            </a:r>
            <a:r>
              <a:rPr lang="nl-NL" altLang="nl-BE" sz="2000" dirty="0"/>
              <a:t> schellingen en half</a:t>
            </a:r>
          </a:p>
          <a:p>
            <a:pPr>
              <a:lnSpc>
                <a:spcPct val="80000"/>
              </a:lnSpc>
            </a:pPr>
            <a:r>
              <a:rPr lang="nl-NL" altLang="nl-BE" sz="2000" dirty="0"/>
              <a:t>Een </a:t>
            </a:r>
            <a:r>
              <a:rPr lang="nl-NL" altLang="nl-BE" sz="2000" dirty="0" err="1"/>
              <a:t>fransche</a:t>
            </a:r>
            <a:r>
              <a:rPr lang="nl-NL" altLang="nl-BE" sz="2000" dirty="0"/>
              <a:t> Croon</a:t>
            </a:r>
          </a:p>
          <a:p>
            <a:pPr>
              <a:lnSpc>
                <a:spcPct val="80000"/>
              </a:lnSpc>
            </a:pPr>
            <a:r>
              <a:rPr lang="nl-NL" altLang="nl-BE" sz="2000" dirty="0"/>
              <a:t>Twee halve </a:t>
            </a:r>
            <a:r>
              <a:rPr lang="nl-NL" altLang="nl-BE" sz="2000" dirty="0" err="1"/>
              <a:t>fransche</a:t>
            </a:r>
            <a:r>
              <a:rPr lang="nl-NL" altLang="nl-BE" sz="2000" dirty="0"/>
              <a:t> Croonen</a:t>
            </a:r>
          </a:p>
          <a:p>
            <a:pPr>
              <a:lnSpc>
                <a:spcPct val="80000"/>
              </a:lnSpc>
            </a:pPr>
            <a:r>
              <a:rPr lang="nl-NL" altLang="nl-BE" sz="2000" dirty="0"/>
              <a:t>Vier </a:t>
            </a:r>
            <a:r>
              <a:rPr lang="nl-NL" altLang="nl-BE" sz="2000" dirty="0" err="1"/>
              <a:t>quartiens</a:t>
            </a:r>
            <a:r>
              <a:rPr lang="nl-NL" altLang="nl-BE" sz="2000" dirty="0"/>
              <a:t> van dito Croonen </a:t>
            </a:r>
          </a:p>
          <a:p>
            <a:pPr>
              <a:lnSpc>
                <a:spcPct val="80000"/>
              </a:lnSpc>
            </a:pPr>
            <a:r>
              <a:rPr lang="nl-NL" altLang="nl-BE" sz="2000" dirty="0" err="1"/>
              <a:t>Vijfenvijftigh</a:t>
            </a:r>
            <a:r>
              <a:rPr lang="nl-NL" altLang="nl-BE" sz="2000" dirty="0"/>
              <a:t> schellingen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6EBCFC88-1FA4-4186-9438-388321B5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2EC5-F873-4BC2-B4C7-AABC8EC920F7}" type="slidenum">
              <a:rPr lang="nl-BE" smtClean="0"/>
              <a:pPr/>
              <a:t>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444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82D867C-0F28-4E0C-98DF-04AA55A2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solidFill>
                  <a:srgbClr val="00B0F0"/>
                </a:solidFill>
              </a:rPr>
              <a:t>Een onbegraven schat uit 1774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6CB56F4-C830-429F-ACBB-CEF87F3733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nl-NL" altLang="nl-BE" sz="2000" dirty="0" err="1"/>
              <a:t>Drij</a:t>
            </a:r>
            <a:r>
              <a:rPr lang="nl-NL" altLang="nl-BE" sz="2000" dirty="0"/>
              <a:t> </a:t>
            </a:r>
            <a:r>
              <a:rPr lang="nl-NL" altLang="nl-BE" sz="2000" dirty="0" err="1"/>
              <a:t>pondt</a:t>
            </a:r>
            <a:r>
              <a:rPr lang="nl-NL" altLang="nl-BE" sz="2000" dirty="0"/>
              <a:t> in </a:t>
            </a:r>
            <a:r>
              <a:rPr lang="nl-NL" altLang="nl-BE" sz="2000" dirty="0" err="1"/>
              <a:t>navarre</a:t>
            </a:r>
            <a:r>
              <a:rPr lang="nl-NL" altLang="nl-BE" sz="2000" dirty="0"/>
              <a:t> en </a:t>
            </a:r>
            <a:r>
              <a:rPr lang="nl-NL" altLang="nl-BE" sz="2000" dirty="0" err="1"/>
              <a:t>stucx</a:t>
            </a:r>
            <a:r>
              <a:rPr lang="nl-NL" altLang="nl-BE" sz="2000" dirty="0"/>
              <a:t> van</a:t>
            </a:r>
          </a:p>
          <a:p>
            <a:pPr>
              <a:lnSpc>
                <a:spcPct val="80000"/>
              </a:lnSpc>
            </a:pPr>
            <a:r>
              <a:rPr lang="nl-NL" altLang="nl-BE" sz="2000" dirty="0"/>
              <a:t>negen min een </a:t>
            </a:r>
            <a:r>
              <a:rPr lang="nl-NL" altLang="nl-BE" sz="2000" dirty="0" err="1"/>
              <a:t>oordt</a:t>
            </a:r>
            <a:endParaRPr lang="nl-BE" sz="2000" dirty="0"/>
          </a:p>
          <a:p>
            <a:pPr>
              <a:lnSpc>
                <a:spcPct val="80000"/>
              </a:lnSpc>
            </a:pPr>
            <a:r>
              <a:rPr lang="nl-NL" altLang="nl-BE" sz="2000" dirty="0" err="1"/>
              <a:t>Twelff</a:t>
            </a:r>
            <a:r>
              <a:rPr lang="nl-NL" altLang="nl-BE" sz="2000" dirty="0"/>
              <a:t> schellingen</a:t>
            </a:r>
          </a:p>
          <a:p>
            <a:pPr>
              <a:lnSpc>
                <a:spcPct val="80000"/>
              </a:lnSpc>
            </a:pPr>
            <a:r>
              <a:rPr lang="nl-NL" altLang="nl-BE" sz="2000" dirty="0"/>
              <a:t>een </a:t>
            </a:r>
            <a:r>
              <a:rPr lang="nl-NL" altLang="nl-BE" sz="2000" dirty="0" err="1"/>
              <a:t>stuck</a:t>
            </a:r>
            <a:r>
              <a:rPr lang="nl-NL" altLang="nl-BE" sz="2000" dirty="0"/>
              <a:t> van negen min een </a:t>
            </a:r>
            <a:r>
              <a:rPr lang="nl-NL" altLang="nl-BE" sz="2000" dirty="0" err="1"/>
              <a:t>oordt</a:t>
            </a:r>
            <a:endParaRPr lang="nl-NL" altLang="nl-BE" sz="2000" dirty="0"/>
          </a:p>
          <a:p>
            <a:pPr>
              <a:lnSpc>
                <a:spcPct val="80000"/>
              </a:lnSpc>
            </a:pPr>
            <a:r>
              <a:rPr lang="nl-NL" altLang="nl-BE" sz="2000" dirty="0" err="1"/>
              <a:t>Ses</a:t>
            </a:r>
            <a:r>
              <a:rPr lang="nl-NL" altLang="nl-BE" sz="2000" dirty="0"/>
              <a:t> </a:t>
            </a:r>
            <a:r>
              <a:rPr lang="nl-NL" altLang="nl-BE" sz="2000" dirty="0" err="1"/>
              <a:t>stuckens</a:t>
            </a:r>
            <a:r>
              <a:rPr lang="nl-NL" altLang="nl-BE" sz="2000" dirty="0"/>
              <a:t> van </a:t>
            </a:r>
            <a:r>
              <a:rPr lang="nl-NL" altLang="nl-BE" sz="2000" dirty="0" err="1"/>
              <a:t>vijff</a:t>
            </a:r>
            <a:r>
              <a:rPr lang="nl-NL" altLang="nl-BE" sz="2000" dirty="0"/>
              <a:t> </a:t>
            </a:r>
            <a:r>
              <a:rPr lang="nl-NL" altLang="nl-BE" sz="2000" dirty="0" err="1"/>
              <a:t>stuvers</a:t>
            </a:r>
            <a:endParaRPr lang="nl-NL" altLang="nl-BE" sz="2000" dirty="0"/>
          </a:p>
          <a:p>
            <a:pPr>
              <a:lnSpc>
                <a:spcPct val="80000"/>
              </a:lnSpc>
            </a:pPr>
            <a:r>
              <a:rPr lang="nl-NL" altLang="nl-BE" sz="2000" dirty="0"/>
              <a:t>Een </a:t>
            </a:r>
            <a:r>
              <a:rPr lang="nl-NL" altLang="nl-BE" sz="2000" dirty="0" err="1"/>
              <a:t>stuck</a:t>
            </a:r>
            <a:r>
              <a:rPr lang="nl-NL" altLang="nl-BE" sz="2000" dirty="0"/>
              <a:t> van </a:t>
            </a:r>
            <a:r>
              <a:rPr lang="nl-NL" altLang="nl-BE" sz="2000" dirty="0" err="1"/>
              <a:t>negenthien</a:t>
            </a:r>
            <a:r>
              <a:rPr lang="nl-NL" altLang="nl-BE" sz="2000" dirty="0"/>
              <a:t> oorden</a:t>
            </a:r>
          </a:p>
          <a:p>
            <a:pPr>
              <a:lnSpc>
                <a:spcPct val="80000"/>
              </a:lnSpc>
            </a:pPr>
            <a:r>
              <a:rPr lang="nl-NL" altLang="nl-BE" sz="2000" dirty="0"/>
              <a:t>Een </a:t>
            </a:r>
            <a:r>
              <a:rPr lang="nl-NL" altLang="nl-BE" sz="2000" dirty="0" err="1"/>
              <a:t>gaude</a:t>
            </a:r>
            <a:r>
              <a:rPr lang="nl-NL" altLang="nl-BE" sz="2000" dirty="0"/>
              <a:t> </a:t>
            </a:r>
            <a:r>
              <a:rPr lang="nl-NL" altLang="nl-BE" sz="2000" dirty="0" err="1"/>
              <a:t>cruys</a:t>
            </a:r>
            <a:r>
              <a:rPr lang="nl-NL" altLang="nl-BE" sz="2000" dirty="0"/>
              <a:t>, </a:t>
            </a:r>
            <a:r>
              <a:rPr lang="nl-NL" altLang="nl-BE" sz="2000" dirty="0" err="1"/>
              <a:t>schuijff</a:t>
            </a:r>
            <a:r>
              <a:rPr lang="nl-NL" altLang="nl-BE" sz="2000" dirty="0"/>
              <a:t> en slot</a:t>
            </a:r>
          </a:p>
          <a:p>
            <a:pPr>
              <a:lnSpc>
                <a:spcPct val="80000"/>
              </a:lnSpc>
            </a:pPr>
            <a:r>
              <a:rPr lang="nl-NL" altLang="nl-BE" sz="2000" dirty="0"/>
              <a:t>Twee </a:t>
            </a:r>
            <a:r>
              <a:rPr lang="nl-NL" altLang="nl-BE" sz="2000" dirty="0" err="1"/>
              <a:t>gaude</a:t>
            </a:r>
            <a:r>
              <a:rPr lang="nl-NL" altLang="nl-BE" sz="2000" dirty="0"/>
              <a:t> ringen</a:t>
            </a:r>
          </a:p>
          <a:p>
            <a:pPr>
              <a:lnSpc>
                <a:spcPct val="80000"/>
              </a:lnSpc>
            </a:pPr>
            <a:r>
              <a:rPr lang="nl-NL" altLang="nl-BE" sz="2000" dirty="0"/>
              <a:t>Twee </a:t>
            </a:r>
            <a:r>
              <a:rPr lang="nl-NL" altLang="nl-BE" sz="2000" dirty="0" err="1"/>
              <a:t>gaude</a:t>
            </a:r>
            <a:r>
              <a:rPr lang="nl-NL" altLang="nl-BE" sz="2000" dirty="0"/>
              <a:t> </a:t>
            </a:r>
            <a:r>
              <a:rPr lang="nl-NL" altLang="nl-BE" sz="2000" dirty="0" err="1"/>
              <a:t>ooringen</a:t>
            </a:r>
            <a:endParaRPr lang="nl-NL" altLang="nl-BE" sz="2000" dirty="0"/>
          </a:p>
          <a:p>
            <a:pPr>
              <a:lnSpc>
                <a:spcPct val="80000"/>
              </a:lnSpc>
            </a:pPr>
            <a:r>
              <a:rPr lang="nl-NL" altLang="nl-BE" sz="2000" dirty="0" err="1"/>
              <a:t>Eenen</a:t>
            </a:r>
            <a:r>
              <a:rPr lang="nl-NL" altLang="nl-BE" sz="2000" dirty="0"/>
              <a:t> </a:t>
            </a:r>
            <a:r>
              <a:rPr lang="nl-NL" altLang="nl-BE" sz="2000" dirty="0" err="1"/>
              <a:t>silveren</a:t>
            </a:r>
            <a:r>
              <a:rPr lang="nl-NL" altLang="nl-BE" sz="2000" dirty="0"/>
              <a:t> gebroken </a:t>
            </a:r>
            <a:r>
              <a:rPr lang="nl-NL" altLang="nl-BE" sz="2000" dirty="0" err="1"/>
              <a:t>rinck</a:t>
            </a:r>
            <a:endParaRPr lang="nl-NL" altLang="nl-BE" sz="2000" dirty="0"/>
          </a:p>
          <a:p>
            <a:pPr>
              <a:lnSpc>
                <a:spcPct val="80000"/>
              </a:lnSpc>
            </a:pPr>
            <a:r>
              <a:rPr lang="nl-NL" altLang="nl-BE" sz="2000" dirty="0" err="1"/>
              <a:t>Ses</a:t>
            </a:r>
            <a:r>
              <a:rPr lang="nl-NL" altLang="nl-BE" sz="2000" dirty="0"/>
              <a:t> </a:t>
            </a:r>
            <a:r>
              <a:rPr lang="nl-NL" altLang="nl-BE" sz="2000" dirty="0" err="1"/>
              <a:t>silvere</a:t>
            </a:r>
            <a:r>
              <a:rPr lang="nl-NL" altLang="nl-BE" sz="2000" dirty="0"/>
              <a:t> </a:t>
            </a:r>
            <a:r>
              <a:rPr lang="nl-NL" altLang="nl-BE" sz="2000" dirty="0" err="1"/>
              <a:t>gespkens</a:t>
            </a:r>
            <a:endParaRPr lang="nl-NL" altLang="nl-BE" sz="2000" dirty="0"/>
          </a:p>
          <a:p>
            <a:pPr>
              <a:lnSpc>
                <a:spcPct val="80000"/>
              </a:lnSpc>
            </a:pPr>
            <a:r>
              <a:rPr lang="nl-NL" altLang="nl-BE" sz="2000" dirty="0"/>
              <a:t>Acht </a:t>
            </a:r>
            <a:r>
              <a:rPr lang="nl-NL" altLang="nl-BE" sz="2000" dirty="0" err="1"/>
              <a:t>bellekens</a:t>
            </a:r>
            <a:r>
              <a:rPr lang="nl-NL" altLang="nl-BE" sz="2000" dirty="0"/>
              <a:t>, </a:t>
            </a:r>
            <a:r>
              <a:rPr lang="nl-NL" altLang="nl-BE" sz="2000" dirty="0" err="1"/>
              <a:t>soo</a:t>
            </a:r>
            <a:r>
              <a:rPr lang="nl-NL" altLang="nl-BE" sz="2000" dirty="0"/>
              <a:t> men </a:t>
            </a:r>
            <a:r>
              <a:rPr lang="nl-NL" altLang="nl-BE" sz="2000" dirty="0" err="1"/>
              <a:t>meyn</a:t>
            </a:r>
            <a:r>
              <a:rPr lang="nl-NL" altLang="nl-BE" sz="2000" dirty="0"/>
              <a:t>[t] </a:t>
            </a:r>
            <a:r>
              <a:rPr lang="nl-NL" altLang="nl-BE" sz="2000" dirty="0" err="1"/>
              <a:t>silver</a:t>
            </a:r>
            <a:endParaRPr lang="nl-NL" altLang="nl-BE" sz="2000" dirty="0"/>
          </a:p>
          <a:p>
            <a:endParaRPr lang="nl-BE" sz="20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A387F07E-17F8-41CB-ADA7-DFA7CB5EA8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nl-NL" altLang="nl-BE" sz="2000" dirty="0"/>
              <a:t>Een </a:t>
            </a:r>
            <a:r>
              <a:rPr lang="nl-NL" altLang="nl-BE" sz="2000" dirty="0" err="1"/>
              <a:t>silvere</a:t>
            </a:r>
            <a:r>
              <a:rPr lang="nl-NL" altLang="nl-BE" sz="2000" dirty="0"/>
              <a:t> </a:t>
            </a:r>
            <a:r>
              <a:rPr lang="nl-NL" altLang="nl-BE" sz="2000" dirty="0" err="1"/>
              <a:t>snuijff</a:t>
            </a:r>
            <a:r>
              <a:rPr lang="nl-NL" altLang="nl-BE" sz="2000" dirty="0"/>
              <a:t> doos</a:t>
            </a:r>
          </a:p>
          <a:p>
            <a:pPr>
              <a:lnSpc>
                <a:spcPct val="80000"/>
              </a:lnSpc>
            </a:pPr>
            <a:r>
              <a:rPr lang="nl-NL" altLang="nl-BE" sz="2000" dirty="0"/>
              <a:t>Aldus </a:t>
            </a:r>
            <a:r>
              <a:rPr lang="nl-NL" altLang="nl-BE" sz="2000" dirty="0" err="1"/>
              <a:t>geinventarieert</a:t>
            </a:r>
            <a:r>
              <a:rPr lang="nl-NL" altLang="nl-BE" sz="2000" dirty="0"/>
              <a:t> binnen Mechelen</a:t>
            </a:r>
          </a:p>
          <a:p>
            <a:pPr>
              <a:lnSpc>
                <a:spcPct val="80000"/>
              </a:lnSpc>
            </a:pPr>
            <a:r>
              <a:rPr lang="nl-NL" altLang="nl-BE" sz="2000" dirty="0"/>
              <a:t>ten presentie van S[</a:t>
            </a:r>
            <a:r>
              <a:rPr lang="nl-NL" altLang="nl-BE" sz="2000" dirty="0" err="1"/>
              <a:t>ieu</a:t>
            </a:r>
            <a:r>
              <a:rPr lang="nl-NL" altLang="nl-BE" sz="2000" dirty="0"/>
              <a:t>]r Petrus Janssens</a:t>
            </a:r>
          </a:p>
          <a:p>
            <a:pPr>
              <a:lnSpc>
                <a:spcPct val="80000"/>
              </a:lnSpc>
            </a:pPr>
            <a:r>
              <a:rPr lang="nl-NL" altLang="nl-BE" sz="2000" dirty="0"/>
              <a:t>ende Petrus </a:t>
            </a:r>
            <a:r>
              <a:rPr lang="nl-NL" altLang="nl-BE" sz="2000" dirty="0" err="1"/>
              <a:t>Ronsmans</a:t>
            </a:r>
            <a:r>
              <a:rPr lang="nl-NL" altLang="nl-BE" sz="2000" dirty="0"/>
              <a:t> als </a:t>
            </a:r>
            <a:r>
              <a:rPr lang="nl-NL" altLang="nl-BE" sz="2000" dirty="0" err="1"/>
              <a:t>getuijgen</a:t>
            </a:r>
            <a:endParaRPr lang="de-DE" altLang="nl-BE" sz="2000" dirty="0"/>
          </a:p>
          <a:p>
            <a:pPr>
              <a:lnSpc>
                <a:spcPct val="80000"/>
              </a:lnSpc>
            </a:pPr>
            <a:r>
              <a:rPr lang="de-DE" altLang="nl-BE" sz="2000" dirty="0" err="1"/>
              <a:t>desen</a:t>
            </a:r>
            <a:r>
              <a:rPr lang="de-DE" altLang="nl-BE" sz="2000" dirty="0"/>
              <a:t> 26 </a:t>
            </a:r>
            <a:r>
              <a:rPr lang="de-DE" altLang="nl-BE" sz="2000" dirty="0" err="1"/>
              <a:t>april</a:t>
            </a:r>
            <a:r>
              <a:rPr lang="de-DE" altLang="nl-BE" sz="2000" dirty="0"/>
              <a:t> 1774.</a:t>
            </a:r>
            <a:endParaRPr lang="fr-FR" altLang="nl-BE" sz="2000" dirty="0"/>
          </a:p>
          <a:p>
            <a:pPr>
              <a:lnSpc>
                <a:spcPct val="80000"/>
              </a:lnSpc>
            </a:pPr>
            <a:r>
              <a:rPr lang="fr-FR" altLang="nl-BE" sz="2000" dirty="0"/>
              <a:t>     Petrus Janssens</a:t>
            </a:r>
          </a:p>
          <a:p>
            <a:pPr>
              <a:lnSpc>
                <a:spcPct val="80000"/>
              </a:lnSpc>
            </a:pPr>
            <a:r>
              <a:rPr lang="fr-FR" altLang="nl-BE" sz="2000" dirty="0"/>
              <a:t>	Petrus </a:t>
            </a:r>
            <a:r>
              <a:rPr lang="fr-FR" altLang="nl-BE" sz="2000" dirty="0" err="1"/>
              <a:t>Ronsmans</a:t>
            </a:r>
            <a:endParaRPr lang="fr-FR" altLang="nl-BE" sz="2000" dirty="0"/>
          </a:p>
          <a:p>
            <a:pPr>
              <a:lnSpc>
                <a:spcPct val="80000"/>
              </a:lnSpc>
            </a:pPr>
            <a:r>
              <a:rPr lang="fr-FR" altLang="nl-BE" sz="2000" dirty="0"/>
              <a:t>	</a:t>
            </a:r>
            <a:r>
              <a:rPr lang="en-GB" altLang="nl-BE" sz="2000" dirty="0"/>
              <a:t>J. E. </a:t>
            </a:r>
            <a:r>
              <a:rPr lang="en-GB" altLang="nl-BE" sz="2000" dirty="0" err="1"/>
              <a:t>Adriani</a:t>
            </a:r>
            <a:r>
              <a:rPr lang="en-GB" altLang="nl-BE" sz="2000" dirty="0"/>
              <a:t>, Not[</a:t>
            </a:r>
            <a:r>
              <a:rPr lang="en-GB" altLang="nl-BE" sz="2000" dirty="0" err="1"/>
              <a:t>ariu</a:t>
            </a:r>
            <a:r>
              <a:rPr lang="en-GB" altLang="nl-BE" sz="2000" dirty="0"/>
              <a:t>]s Reg[</a:t>
            </a:r>
            <a:r>
              <a:rPr lang="en-GB" altLang="nl-BE" sz="2000" dirty="0" err="1"/>
              <a:t>istratus</a:t>
            </a:r>
            <a:r>
              <a:rPr lang="en-GB" altLang="nl-BE" sz="2000" dirty="0"/>
              <a:t>]</a:t>
            </a:r>
          </a:p>
          <a:p>
            <a:pPr>
              <a:lnSpc>
                <a:spcPct val="80000"/>
              </a:lnSpc>
            </a:pPr>
            <a:r>
              <a:rPr lang="en-GB" altLang="nl-BE" sz="2000" dirty="0"/>
              <a:t>	</a:t>
            </a:r>
            <a:r>
              <a:rPr lang="nl-NL" altLang="nl-BE" sz="2000" dirty="0"/>
              <a:t>1774</a:t>
            </a:r>
            <a:endParaRPr lang="nl-BE" sz="2000" dirty="0"/>
          </a:p>
          <a:p>
            <a:endParaRPr lang="nl-BE" sz="20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DC9C5F30-4C73-48D9-A071-49FD3B39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2EC5-F873-4BC2-B4C7-AABC8EC920F7}" type="slidenum">
              <a:rPr lang="nl-BE" smtClean="0"/>
              <a:pPr/>
              <a:t>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21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itel 1">
            <a:extLst>
              <a:ext uri="{FF2B5EF4-FFF2-40B4-BE49-F238E27FC236}">
                <a16:creationId xmlns:a16="http://schemas.microsoft.com/office/drawing/2014/main" xmlns="" id="{A02FAB4E-6DB9-4ABC-B46B-60E2C9602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solidFill>
                  <a:srgbClr val="00B0F0"/>
                </a:solidFill>
              </a:rPr>
              <a:t>Wisselgeld versus courant geld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xmlns="" id="{E8D981C6-41E4-480A-B3C4-CA72547547E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nl-BE" altLang="nl-BE" sz="2600" b="1" dirty="0">
                <a:solidFill>
                  <a:srgbClr val="A00298"/>
                </a:solidFill>
              </a:rPr>
              <a:t>Wisselgeld:</a:t>
            </a:r>
            <a:r>
              <a:rPr lang="nl-BE" altLang="nl-BE" sz="2600" dirty="0"/>
              <a:t> de koers toegepast bij het betalen van wisselbrieven, huurgelden en andere betalingen van die aard. </a:t>
            </a:r>
            <a:br>
              <a:rPr lang="nl-BE" altLang="nl-BE" sz="2600" dirty="0"/>
            </a:br>
            <a:r>
              <a:rPr lang="nl-BE" altLang="nl-BE" sz="2600" dirty="0"/>
              <a:t>&gt;&gt; bankgeld, de rekenmunt van de bankwereld en van de groothandel</a:t>
            </a:r>
          </a:p>
          <a:p>
            <a:pPr marL="0" indent="0">
              <a:lnSpc>
                <a:spcPct val="80000"/>
              </a:lnSpc>
              <a:buNone/>
            </a:pPr>
            <a:endParaRPr lang="nl-NL" altLang="nl-BE" sz="2600" dirty="0"/>
          </a:p>
          <a:p>
            <a:pPr eaLnBrk="1" hangingPunct="1">
              <a:lnSpc>
                <a:spcPct val="80000"/>
              </a:lnSpc>
            </a:pPr>
            <a:r>
              <a:rPr lang="nl-NL" altLang="nl-BE" sz="2600" b="1" dirty="0">
                <a:solidFill>
                  <a:srgbClr val="A00298"/>
                </a:solidFill>
              </a:rPr>
              <a:t>Courant geld: </a:t>
            </a:r>
            <a:r>
              <a:rPr lang="nl-NL" altLang="nl-BE" sz="2600" dirty="0"/>
              <a:t>de koers gebruikt bij het betalen van wat men aankoopt op markten, in winkels e.d.</a:t>
            </a:r>
            <a:br>
              <a:rPr lang="nl-NL" altLang="nl-BE" sz="2600" dirty="0"/>
            </a:br>
            <a:r>
              <a:rPr lang="nl-NL" altLang="nl-BE" sz="2600" dirty="0"/>
              <a:t>&gt;&gt; de koers van de kleinhandel, de voortzetting van de traditionele rekenmunt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467A8C1-2AA1-40C4-A538-1F8C70EB39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nl-NL" altLang="nl-BE" sz="2600" dirty="0"/>
              <a:t>Het courant geld had een verhoogde koers t.o.v. van het wisselgeld, rekenmunt van het giraal geld, en stond in de 18de eeuw 16,66% hoger dan de wisselkoers (of een verhouding van 7:6). </a:t>
            </a:r>
          </a:p>
          <a:p>
            <a:pPr marL="0" indent="0">
              <a:lnSpc>
                <a:spcPct val="80000"/>
              </a:lnSpc>
              <a:buNone/>
            </a:pPr>
            <a:endParaRPr lang="nl-NL" altLang="nl-BE" sz="2600" dirty="0"/>
          </a:p>
          <a:p>
            <a:pPr marL="0" indent="0">
              <a:lnSpc>
                <a:spcPct val="80000"/>
              </a:lnSpc>
              <a:buNone/>
            </a:pPr>
            <a:r>
              <a:rPr lang="nl-NL" altLang="nl-BE" sz="2600" dirty="0" smtClean="0"/>
              <a:t> </a:t>
            </a:r>
            <a:endParaRPr lang="nl-NL" altLang="nl-BE" sz="2600" dirty="0"/>
          </a:p>
          <a:p>
            <a:endParaRPr lang="nl-BE" sz="260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AC8EC38C-714C-41B3-A0DB-5B116494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2EC5-F873-4BC2-B4C7-AABC8EC920F7}" type="slidenum">
              <a:rPr lang="nl-BE" smtClean="0"/>
              <a:pPr/>
              <a:t>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03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341E667-8CC0-4944-8F21-F337D27504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Geld, geld en nog eens geld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901F2FF4-E7ED-4906-8A48-A2D63E307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145212"/>
            <a:ext cx="4114800" cy="365125"/>
          </a:xfrm>
        </p:spPr>
        <p:txBody>
          <a:bodyPr/>
          <a:lstStyle/>
          <a:p>
            <a:r>
              <a:rPr lang="nl-BE" dirty="0" smtClean="0"/>
              <a:t>Willy Geets</a:t>
            </a:r>
            <a:endParaRPr lang="nl-BE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xmlns="" id="{1638C563-8F55-46D1-9AF9-E4D121A1A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6117" y="1456417"/>
            <a:ext cx="4405186" cy="50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66DA402-58A2-41ED-8667-156B881A2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B0F0"/>
                </a:solidFill>
              </a:rPr>
              <a:t>Oude cijnzen: in natura, in geldelijke waarde, in combinatie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0C69DCB-F043-4642-90A6-DF69282C7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In natura: </a:t>
            </a:r>
            <a:r>
              <a:rPr lang="nl-BE" dirty="0" err="1" smtClean="0"/>
              <a:t>cappoen</a:t>
            </a:r>
            <a:r>
              <a:rPr lang="nl-BE" dirty="0" smtClean="0"/>
              <a:t>/</a:t>
            </a:r>
            <a:r>
              <a:rPr lang="nl-BE" dirty="0" err="1" smtClean="0"/>
              <a:t>cappuyn</a:t>
            </a:r>
            <a:r>
              <a:rPr lang="nl-BE" dirty="0" smtClean="0"/>
              <a:t> (cap) + onderverdelingen</a:t>
            </a:r>
          </a:p>
          <a:p>
            <a:pPr marL="0" indent="0">
              <a:buNone/>
            </a:pPr>
            <a:r>
              <a:rPr lang="nl-BE" dirty="0"/>
              <a:t>h</a:t>
            </a:r>
            <a:r>
              <a:rPr lang="nl-BE" dirty="0" smtClean="0"/>
              <a:t>oen (h); </a:t>
            </a:r>
            <a:r>
              <a:rPr lang="nl-BE" dirty="0" err="1" smtClean="0"/>
              <a:t>viertel</a:t>
            </a:r>
            <a:r>
              <a:rPr lang="nl-BE" dirty="0" smtClean="0"/>
              <a:t> rogge; </a:t>
            </a:r>
            <a:r>
              <a:rPr lang="nl-BE" dirty="0" err="1" smtClean="0"/>
              <a:t>muddeken</a:t>
            </a:r>
            <a:r>
              <a:rPr lang="nl-BE" dirty="0" smtClean="0"/>
              <a:t> rogge; diensten (dagwerk)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Geldelijke waarde: £, </a:t>
            </a:r>
            <a:r>
              <a:rPr lang="el-GR" dirty="0" smtClean="0"/>
              <a:t>β</a:t>
            </a:r>
            <a:r>
              <a:rPr lang="nl-BE" dirty="0" smtClean="0"/>
              <a:t> , </a:t>
            </a:r>
            <a:r>
              <a:rPr lang="el-GR" dirty="0" smtClean="0"/>
              <a:t>δ</a:t>
            </a:r>
            <a:r>
              <a:rPr lang="nl-BE" dirty="0" smtClean="0"/>
              <a:t> </a:t>
            </a:r>
            <a:r>
              <a:rPr lang="nl-BE" dirty="0" err="1"/>
              <a:t>L</a:t>
            </a:r>
            <a:r>
              <a:rPr lang="nl-BE" dirty="0" err="1" smtClean="0"/>
              <a:t>ovens</a:t>
            </a:r>
            <a:r>
              <a:rPr lang="nl-BE" dirty="0" smtClean="0"/>
              <a:t> (lo); £, </a:t>
            </a:r>
            <a:r>
              <a:rPr lang="el-GR" dirty="0" smtClean="0"/>
              <a:t>β</a:t>
            </a:r>
            <a:r>
              <a:rPr lang="nl-BE" dirty="0" smtClean="0"/>
              <a:t> , </a:t>
            </a:r>
            <a:r>
              <a:rPr lang="el-GR" dirty="0" smtClean="0"/>
              <a:t>δ</a:t>
            </a:r>
            <a:r>
              <a:rPr lang="nl-BE" dirty="0" smtClean="0"/>
              <a:t> groten (Vlaamse, </a:t>
            </a:r>
            <a:r>
              <a:rPr lang="nl-BE" dirty="0" err="1" smtClean="0"/>
              <a:t>Parisis</a:t>
            </a:r>
            <a:r>
              <a:rPr lang="nl-BE" dirty="0" smtClean="0"/>
              <a:t>, Artois)</a:t>
            </a:r>
          </a:p>
          <a:p>
            <a:pPr marL="0" indent="0">
              <a:buNone/>
            </a:pPr>
            <a:r>
              <a:rPr lang="nl-BE" dirty="0" smtClean="0"/>
              <a:t>Soms £, </a:t>
            </a:r>
            <a:r>
              <a:rPr lang="el-GR" dirty="0" smtClean="0"/>
              <a:t>β</a:t>
            </a:r>
            <a:r>
              <a:rPr lang="nl-BE" dirty="0" smtClean="0"/>
              <a:t>, </a:t>
            </a:r>
            <a:r>
              <a:rPr lang="el-GR" dirty="0" smtClean="0"/>
              <a:t>δ</a:t>
            </a:r>
            <a:r>
              <a:rPr lang="nl-BE" dirty="0" smtClean="0"/>
              <a:t> gr </a:t>
            </a:r>
            <a:r>
              <a:rPr lang="nl-BE" dirty="0" err="1" smtClean="0"/>
              <a:t>payement</a:t>
            </a:r>
            <a:r>
              <a:rPr lang="nl-BE" dirty="0" smtClean="0"/>
              <a:t> (gr </a:t>
            </a:r>
            <a:r>
              <a:rPr lang="nl-BE" dirty="0" err="1" smtClean="0"/>
              <a:t>pay</a:t>
            </a:r>
            <a:r>
              <a:rPr lang="nl-BE" dirty="0" smtClean="0"/>
              <a:t>) en £, </a:t>
            </a:r>
            <a:r>
              <a:rPr lang="el-GR" dirty="0" smtClean="0"/>
              <a:t>β</a:t>
            </a:r>
            <a:r>
              <a:rPr lang="nl-BE" dirty="0" smtClean="0"/>
              <a:t>, </a:t>
            </a:r>
            <a:r>
              <a:rPr lang="el-GR" dirty="0" smtClean="0"/>
              <a:t>δ</a:t>
            </a:r>
            <a:r>
              <a:rPr lang="nl-BE" dirty="0" smtClean="0"/>
              <a:t> gr </a:t>
            </a:r>
            <a:r>
              <a:rPr lang="nl-BE" dirty="0" err="1" smtClean="0"/>
              <a:t>Tournois</a:t>
            </a:r>
            <a:r>
              <a:rPr lang="nl-BE" dirty="0" smtClean="0"/>
              <a:t> (gr T)</a:t>
            </a:r>
          </a:p>
          <a:p>
            <a:pPr marL="0" indent="0">
              <a:buNone/>
            </a:pPr>
            <a:r>
              <a:rPr lang="nl-BE" dirty="0" smtClean="0"/>
              <a:t>Recenter in Gld (gulden) St (stuiver)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7BDA6940-E577-4D10-AD71-95967B12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2EC5-F873-4BC2-B4C7-AABC8EC920F7}" type="slidenum">
              <a:rPr lang="nl-BE" smtClean="0"/>
              <a:pPr/>
              <a:t>20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075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B0F0"/>
                </a:solidFill>
              </a:rPr>
              <a:t>Omzetting naar hedendaagse munten ?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77800" indent="-177800"/>
            <a:r>
              <a:rPr lang="nl-NL" sz="2400" b="1" dirty="0" smtClean="0">
                <a:solidFill>
                  <a:schemeClr val="accent1">
                    <a:lumMod val="75000"/>
                  </a:schemeClr>
                </a:solidFill>
              </a:rPr>
              <a:t>niet 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aangewezen </a:t>
            </a:r>
            <a:r>
              <a:rPr lang="nl-NL" sz="2400" b="1" dirty="0" smtClean="0">
                <a:solidFill>
                  <a:schemeClr val="accent1">
                    <a:lumMod val="75000"/>
                  </a:schemeClr>
                </a:solidFill>
              </a:rPr>
              <a:t>en zelfs 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zinloos </a:t>
            </a:r>
            <a:endParaRPr lang="nl-NL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35000" lvl="2" indent="-177800"/>
            <a:r>
              <a:rPr lang="nl-NL" sz="1800" dirty="0" smtClean="0"/>
              <a:t>bestedingspatronen </a:t>
            </a:r>
            <a:r>
              <a:rPr lang="nl-NL" sz="1800" dirty="0"/>
              <a:t>uit </a:t>
            </a:r>
            <a:r>
              <a:rPr lang="nl-NL" sz="1800" dirty="0" smtClean="0"/>
              <a:t>die tijd en vandaag </a:t>
            </a:r>
            <a:r>
              <a:rPr lang="nl-NL" sz="1800" dirty="0"/>
              <a:t>zo verschillend </a:t>
            </a:r>
            <a:r>
              <a:rPr lang="nl-NL" sz="1800" dirty="0" smtClean="0"/>
              <a:t>dat </a:t>
            </a:r>
            <a:r>
              <a:rPr lang="nl-NL" sz="1800" dirty="0"/>
              <a:t>vergelijken </a:t>
            </a:r>
            <a:r>
              <a:rPr lang="nl-NL" sz="1800" dirty="0" smtClean="0"/>
              <a:t>geen </a:t>
            </a:r>
            <a:r>
              <a:rPr lang="nl-NL" sz="1800" dirty="0"/>
              <a:t>zin </a:t>
            </a:r>
            <a:r>
              <a:rPr lang="nl-NL" sz="1800" dirty="0" smtClean="0"/>
              <a:t>heeft</a:t>
            </a:r>
          </a:p>
          <a:p>
            <a:pPr marL="635000" lvl="2" indent="-177800"/>
            <a:r>
              <a:rPr lang="nl-NL" sz="1800" dirty="0" smtClean="0"/>
              <a:t>Mogelijk </a:t>
            </a:r>
            <a:r>
              <a:rPr lang="nl-NL" sz="1800" dirty="0"/>
              <a:t>besteedde men toen </a:t>
            </a:r>
            <a:r>
              <a:rPr lang="nl-NL" sz="1800" dirty="0" smtClean="0"/>
              <a:t>80% </a:t>
            </a:r>
            <a:r>
              <a:rPr lang="nl-NL" sz="1800" dirty="0"/>
              <a:t>van zijn inkomen </a:t>
            </a:r>
            <a:r>
              <a:rPr lang="nl-NL" sz="1800" dirty="0" smtClean="0"/>
              <a:t>aan voeding en </a:t>
            </a:r>
            <a:r>
              <a:rPr lang="nl-NL" sz="1800" dirty="0"/>
              <a:t>overleven alleen; het is duidelijk dat dit </a:t>
            </a:r>
            <a:r>
              <a:rPr lang="nl-NL" sz="1800" dirty="0" smtClean="0"/>
              <a:t>al lang niet </a:t>
            </a:r>
            <a:r>
              <a:rPr lang="nl-NL" sz="1800" dirty="0"/>
              <a:t>meer klopt anno </a:t>
            </a:r>
            <a:r>
              <a:rPr lang="nl-NL" sz="1800" dirty="0" smtClean="0"/>
              <a:t>2022. </a:t>
            </a:r>
            <a:r>
              <a:rPr lang="nl-NL" sz="2400" dirty="0" smtClean="0"/>
              <a:t/>
            </a:r>
            <a:br>
              <a:rPr lang="nl-NL" sz="2400" dirty="0" smtClean="0"/>
            </a:br>
            <a:endParaRPr lang="nl-NL" sz="2400" dirty="0" smtClean="0"/>
          </a:p>
          <a:p>
            <a:pPr marL="177800" indent="-177800"/>
            <a:r>
              <a:rPr lang="nl-NL" sz="2400" b="1" dirty="0" smtClean="0">
                <a:solidFill>
                  <a:schemeClr val="accent1">
                    <a:lumMod val="75000"/>
                  </a:schemeClr>
                </a:solidFill>
              </a:rPr>
              <a:t>Wél waardevol: </a:t>
            </a:r>
            <a:r>
              <a:rPr lang="nl-NL" sz="2400" dirty="0" smtClean="0"/>
              <a:t>het </a:t>
            </a:r>
            <a:r>
              <a:rPr lang="nl-NL" sz="2400" dirty="0"/>
              <a:t>bedrag </a:t>
            </a:r>
            <a:r>
              <a:rPr lang="nl-NL" sz="2400" dirty="0" smtClean="0"/>
              <a:t>van ponden, </a:t>
            </a:r>
            <a:r>
              <a:rPr lang="nl-NL" sz="2400" dirty="0"/>
              <a:t>groten </a:t>
            </a:r>
            <a:r>
              <a:rPr lang="nl-NL" sz="2400" dirty="0" smtClean="0"/>
              <a:t>of andere monetaire eenheden </a:t>
            </a:r>
            <a:r>
              <a:rPr lang="nl-NL" sz="2400" b="1" dirty="0" smtClean="0">
                <a:solidFill>
                  <a:schemeClr val="accent1">
                    <a:lumMod val="75000"/>
                  </a:schemeClr>
                </a:solidFill>
              </a:rPr>
              <a:t>vergelijken</a:t>
            </a:r>
            <a:r>
              <a:rPr lang="nl-NL" sz="2400" dirty="0" smtClean="0"/>
              <a:t> met</a:t>
            </a:r>
          </a:p>
          <a:p>
            <a:pPr marL="635000" lvl="1" indent="-177800"/>
            <a:r>
              <a:rPr lang="nl-NL" sz="1800" dirty="0" smtClean="0"/>
              <a:t>lonen (</a:t>
            </a:r>
            <a:r>
              <a:rPr lang="nl-NL" sz="1800" dirty="0" err="1" smtClean="0"/>
              <a:t>bvb</a:t>
            </a:r>
            <a:r>
              <a:rPr lang="nl-NL" sz="1800" dirty="0" smtClean="0"/>
              <a:t> daglonen); </a:t>
            </a:r>
          </a:p>
          <a:p>
            <a:pPr marL="635000" lvl="1" indent="-177800"/>
            <a:r>
              <a:rPr lang="nl-NL" sz="1800" dirty="0" smtClean="0"/>
              <a:t>de </a:t>
            </a:r>
            <a:r>
              <a:rPr lang="nl-NL" sz="1800" dirty="0"/>
              <a:t>huurkost per jaar voor een gezinswoning of de </a:t>
            </a:r>
            <a:r>
              <a:rPr lang="nl-NL" sz="1800" dirty="0" smtClean="0"/>
              <a:t>aanschafkost </a:t>
            </a:r>
            <a:r>
              <a:rPr lang="nl-NL" sz="1800" dirty="0"/>
              <a:t>van een </a:t>
            </a:r>
            <a:r>
              <a:rPr lang="nl-NL" sz="1800" dirty="0" smtClean="0"/>
              <a:t>woning;</a:t>
            </a:r>
          </a:p>
          <a:p>
            <a:pPr marL="635000" lvl="1" indent="-177800"/>
            <a:r>
              <a:rPr lang="nl-NL" sz="1800" dirty="0"/>
              <a:t>h</a:t>
            </a:r>
            <a:r>
              <a:rPr lang="nl-NL" sz="1800" dirty="0" smtClean="0"/>
              <a:t>et bestedingspatroon van een gemiddeld gezin op jaarbasis,</a:t>
            </a:r>
          </a:p>
          <a:p>
            <a:pPr marL="635000" lvl="1" indent="-177800"/>
            <a:r>
              <a:rPr lang="nl-NL" sz="1800" dirty="0" smtClean="0"/>
              <a:t>uit </a:t>
            </a:r>
            <a:r>
              <a:rPr lang="nl-NL" sz="1800" dirty="0"/>
              <a:t>de dezelfde tijd en ongeveer in dezelfde </a:t>
            </a:r>
            <a:r>
              <a:rPr lang="nl-NL" sz="1800" dirty="0" smtClean="0"/>
              <a:t>regio.</a:t>
            </a:r>
          </a:p>
          <a:p>
            <a:pPr marL="177800" indent="-177800">
              <a:buNone/>
            </a:pPr>
            <a:r>
              <a:rPr lang="nl-NL" sz="2400" dirty="0" smtClean="0"/>
              <a:t>	Dit </a:t>
            </a:r>
            <a:r>
              <a:rPr lang="nl-NL" sz="2400" dirty="0"/>
              <a:t>zijn concrete ijkpunten die relevant </a:t>
            </a:r>
            <a:r>
              <a:rPr lang="nl-NL" sz="2400" dirty="0" smtClean="0"/>
              <a:t>zijn, waarmee </a:t>
            </a:r>
            <a:r>
              <a:rPr lang="nl-NL" sz="2400" dirty="0"/>
              <a:t>men kan vergelijken om een 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gevoel te krijgen voor de </a:t>
            </a:r>
            <a:r>
              <a:rPr lang="nl-NL" sz="2400" b="1" dirty="0" smtClean="0">
                <a:solidFill>
                  <a:schemeClr val="accent1">
                    <a:lumMod val="75000"/>
                  </a:schemeClr>
                </a:solidFill>
              </a:rPr>
              <a:t>koopkracht </a:t>
            </a:r>
            <a:r>
              <a:rPr lang="nl-NL" sz="2400" dirty="0" smtClean="0"/>
              <a:t>van </a:t>
            </a:r>
            <a:r>
              <a:rPr lang="nl-NL" sz="2400" dirty="0"/>
              <a:t>de </a:t>
            </a:r>
            <a:r>
              <a:rPr lang="nl-NL" sz="2400" dirty="0" smtClean="0"/>
              <a:t>ponden groten </a:t>
            </a:r>
            <a:r>
              <a:rPr lang="nl-NL" sz="2400" dirty="0"/>
              <a:t>in </a:t>
            </a:r>
            <a:r>
              <a:rPr lang="nl-NL" sz="2400" dirty="0" smtClean="0"/>
              <a:t>kwestie.</a:t>
            </a:r>
            <a:endParaRPr lang="nl-BE" sz="2400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28AC7-881D-4657-8F1F-313AC346B947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688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4" descr="Brussels_Hoard_Exhibition2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1" y="-315913"/>
            <a:ext cx="10836275" cy="720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0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B0F0"/>
                </a:solidFill>
              </a:rPr>
              <a:t>Bronnen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Uitverkocht</a:t>
            </a:r>
          </a:p>
          <a:p>
            <a:r>
              <a:rPr lang="nl-BE" dirty="0" smtClean="0"/>
              <a:t>Alleen nog verkrijgbaar in een drukklare pdf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Contact: willy.geets@skynet.be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29" y="1748708"/>
            <a:ext cx="3129566" cy="442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26488"/>
            <a:ext cx="10515600" cy="1325563"/>
          </a:xfrm>
        </p:spPr>
        <p:txBody>
          <a:bodyPr/>
          <a:lstStyle/>
          <a:p>
            <a:r>
              <a:rPr lang="nl-BE" dirty="0" smtClean="0">
                <a:solidFill>
                  <a:srgbClr val="00B0F0"/>
                </a:solidFill>
              </a:rPr>
              <a:t>Belangrijke begrippen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r>
              <a:rPr lang="nl-BE" dirty="0"/>
              <a:t>Edel metaal inhoud: Au, Ag, biljoen, Cu</a:t>
            </a:r>
          </a:p>
          <a:p>
            <a:r>
              <a:rPr lang="nl-BE" dirty="0"/>
              <a:t>Waarde = intrinsieke waarde van het edel metaal</a:t>
            </a:r>
          </a:p>
          <a:p>
            <a:r>
              <a:rPr lang="nl-BE" dirty="0"/>
              <a:t>Nominale waarde = waarde toegekend door de vorst of uitgiftekoers</a:t>
            </a:r>
          </a:p>
          <a:p>
            <a:r>
              <a:rPr lang="nl-BE" dirty="0"/>
              <a:t>Muntslag = regaal recht</a:t>
            </a:r>
          </a:p>
          <a:p>
            <a:r>
              <a:rPr lang="nl-BE" dirty="0"/>
              <a:t>Klinkende munt versus rekenmunt</a:t>
            </a:r>
          </a:p>
          <a:p>
            <a:r>
              <a:rPr lang="nl-BE" dirty="0"/>
              <a:t>Gehamerde muntslag </a:t>
            </a:r>
            <a:r>
              <a:rPr lang="nl-BE" dirty="0" smtClean="0"/>
              <a:t>daarna </a:t>
            </a:r>
            <a:r>
              <a:rPr lang="nl-BE" dirty="0"/>
              <a:t>schroefpersgebruik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5951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B0F0"/>
                </a:solidFill>
              </a:rPr>
              <a:t>Noodzaak van de creatie van een rekenmunt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Spectrum aan klinkende munt in Au, Ag, biljoen</a:t>
            </a:r>
          </a:p>
          <a:p>
            <a:r>
              <a:rPr lang="nl-BE" dirty="0" smtClean="0"/>
              <a:t>Quasi continue ontwaarding van de middeleeuwse/</a:t>
            </a:r>
            <a:r>
              <a:rPr lang="nl-BE" dirty="0" err="1" smtClean="0"/>
              <a:t>vroeg-moderne</a:t>
            </a:r>
            <a:r>
              <a:rPr lang="nl-BE" dirty="0" smtClean="0"/>
              <a:t> munt</a:t>
            </a:r>
          </a:p>
          <a:p>
            <a:r>
              <a:rPr lang="nl-BE" dirty="0" smtClean="0"/>
              <a:t>Sporadische herwaarderingen</a:t>
            </a:r>
            <a:endParaRPr lang="nl-BE" dirty="0"/>
          </a:p>
          <a:p>
            <a:r>
              <a:rPr lang="nl-BE" dirty="0" smtClean="0"/>
              <a:t>Naturaposten</a:t>
            </a:r>
          </a:p>
          <a:p>
            <a:r>
              <a:rPr lang="nl-BE" dirty="0" smtClean="0"/>
              <a:t>Referentiemunt voor summae</a:t>
            </a:r>
          </a:p>
          <a:p>
            <a:r>
              <a:rPr lang="nl-BE" dirty="0" smtClean="0"/>
              <a:t>ECU korf</a:t>
            </a:r>
          </a:p>
          <a:p>
            <a:r>
              <a:rPr lang="nl-BE" dirty="0" err="1" smtClean="0"/>
              <a:t>Plaatsafhankelijk</a:t>
            </a:r>
            <a:r>
              <a:rPr lang="nl-BE" dirty="0" smtClean="0"/>
              <a:t>, tijdsafhankelijk, transactieafhankelijk 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28AC7-881D-4657-8F1F-313AC346B947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95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dirty="0" smtClean="0">
                <a:solidFill>
                  <a:srgbClr val="00B0F0"/>
                </a:solidFill>
              </a:rPr>
              <a:t>Geld, betalen, rekenen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BE" altLang="nl-BE" dirty="0" smtClean="0"/>
              <a:t>Notarisakten</a:t>
            </a:r>
          </a:p>
          <a:p>
            <a:pPr eaLnBrk="1" hangingPunct="1"/>
            <a:r>
              <a:rPr lang="nl-BE" altLang="nl-BE" dirty="0" smtClean="0"/>
              <a:t>Schepenakten</a:t>
            </a:r>
          </a:p>
          <a:p>
            <a:pPr eaLnBrk="1" hangingPunct="1"/>
            <a:r>
              <a:rPr lang="nl-BE" altLang="nl-BE" dirty="0" smtClean="0"/>
              <a:t>Boedelbeschrijvingen bij overlijden</a:t>
            </a:r>
          </a:p>
          <a:p>
            <a:pPr eaLnBrk="1" hangingPunct="1"/>
            <a:r>
              <a:rPr lang="nl-BE" altLang="nl-BE" dirty="0" smtClean="0"/>
              <a:t>Inventarissen bij confiscatie</a:t>
            </a:r>
          </a:p>
          <a:p>
            <a:pPr eaLnBrk="1" hangingPunct="1"/>
            <a:r>
              <a:rPr lang="nl-BE" altLang="nl-BE" dirty="0" smtClean="0"/>
              <a:t>Cijnsboeken</a:t>
            </a:r>
          </a:p>
          <a:p>
            <a:pPr eaLnBrk="1" hangingPunct="1"/>
            <a:r>
              <a:rPr lang="nl-BE" altLang="nl-BE" dirty="0" smtClean="0"/>
              <a:t>Processen-verbaal</a:t>
            </a:r>
            <a:endParaRPr lang="nl-NL" altLang="nl-BE" dirty="0" smtClean="0"/>
          </a:p>
        </p:txBody>
      </p:sp>
    </p:spTree>
    <p:extLst>
      <p:ext uri="{BB962C8B-B14F-4D97-AF65-F5344CB8AC3E}">
        <p14:creationId xmlns:p14="http://schemas.microsoft.com/office/powerpoint/2010/main" val="2007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B0F0"/>
                </a:solidFill>
              </a:rPr>
              <a:t>Betalingen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dirty="0"/>
              <a:t>Goud: grote transacties, voor internationale handelaars en bankiers; minder ontwaardingen dan bij Ag; lange afstand handel &amp; oorlogsfinanciering</a:t>
            </a:r>
          </a:p>
          <a:p>
            <a:r>
              <a:rPr lang="nl-NL" altLang="nl-BE" dirty="0"/>
              <a:t>Zilver: dagelijks gebruik, voor lokale/regionale handel, lonen en salarissen: stuiver, dubbele stuiver, in steden meer dan op platteland.  Naast stuivers, ook zwaardere zilverstukken </a:t>
            </a:r>
            <a:r>
              <a:rPr lang="nl-NL" altLang="nl-BE" dirty="0" err="1"/>
              <a:t>bvb</a:t>
            </a:r>
            <a:r>
              <a:rPr lang="nl-NL" altLang="nl-BE" dirty="0"/>
              <a:t> </a:t>
            </a:r>
            <a:r>
              <a:rPr lang="nl-NL" altLang="nl-BE" dirty="0" err="1"/>
              <a:t>patagon</a:t>
            </a:r>
            <a:r>
              <a:rPr lang="nl-NL" altLang="nl-BE" dirty="0"/>
              <a:t> van 48 stuiver, </a:t>
            </a:r>
            <a:r>
              <a:rPr lang="nl-NL" altLang="nl-BE" dirty="0" err="1"/>
              <a:t>ducaton</a:t>
            </a:r>
            <a:r>
              <a:rPr lang="nl-NL" altLang="nl-BE" dirty="0"/>
              <a:t> van 60 stuiver</a:t>
            </a:r>
          </a:p>
          <a:p>
            <a:r>
              <a:rPr lang="nl-NL" altLang="nl-BE" dirty="0"/>
              <a:t>Biljoen of zwarte munten: pasmunt voor dagelijks gebruik, </a:t>
            </a:r>
            <a:r>
              <a:rPr lang="nl-NL" altLang="nl-BE" dirty="0" err="1"/>
              <a:t>bvb</a:t>
            </a:r>
            <a:r>
              <a:rPr lang="nl-NL" altLang="nl-BE" dirty="0"/>
              <a:t> de mijt, dubbele mijt of korte, duit (6 mijt of ¼ groot). </a:t>
            </a:r>
          </a:p>
          <a:p>
            <a:r>
              <a:rPr lang="nl-NL" altLang="nl-BE" dirty="0"/>
              <a:t>Kerfstok.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7027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B0F0"/>
                </a:solidFill>
              </a:rPr>
              <a:t>Hamerslag</a:t>
            </a:r>
            <a:endParaRPr lang="nl-BE" dirty="0">
              <a:solidFill>
                <a:srgbClr val="00B0F0"/>
              </a:solidFill>
            </a:endParaRPr>
          </a:p>
        </p:txBody>
      </p:sp>
      <p:pic>
        <p:nvPicPr>
          <p:cNvPr id="4" name="Afbeelding 2">
            <a:extLst>
              <a:ext uri="{FF2B5EF4-FFF2-40B4-BE49-F238E27FC236}">
                <a16:creationId xmlns="" xmlns:a16="http://schemas.microsoft.com/office/drawing/2014/main" id="{0BDB3254-0952-4F28-8EFE-57A9C3B2F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89" y="1365162"/>
            <a:ext cx="4749114" cy="54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39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B0F0"/>
                </a:solidFill>
              </a:rPr>
              <a:t>Hoe werden munten gemaakt na 1690 ?</a:t>
            </a:r>
            <a:endParaRPr lang="nl-BE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="" xmlns:a16="http://schemas.microsoft.com/office/drawing/2014/main" id="{B5568E86-753A-404F-ABDA-05D6FEA1FC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8748" y="1690689"/>
            <a:ext cx="7335524" cy="4941932"/>
          </a:xfrm>
        </p:spPr>
      </p:pic>
    </p:spTree>
    <p:extLst>
      <p:ext uri="{BB962C8B-B14F-4D97-AF65-F5344CB8AC3E}">
        <p14:creationId xmlns:p14="http://schemas.microsoft.com/office/powerpoint/2010/main" val="56774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el 1">
            <a:extLst>
              <a:ext uri="{FF2B5EF4-FFF2-40B4-BE49-F238E27FC236}">
                <a16:creationId xmlns:a16="http://schemas.microsoft.com/office/drawing/2014/main" xmlns="" id="{C2212B13-73E8-422E-9E13-3743512F1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dirty="0">
                <a:solidFill>
                  <a:srgbClr val="00B0F0"/>
                </a:solidFill>
              </a:rPr>
              <a:t>Gulden stuiver rekensysteem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388223C-79B2-488D-96DA-A10F3EA18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>
              <a:defRPr/>
            </a:pPr>
            <a:r>
              <a:rPr lang="nl-BE" dirty="0"/>
              <a:t>Karel V voert (nieuw) rekensysteem in 1 gulden = 20 stuiver = 40 </a:t>
            </a:r>
            <a:r>
              <a:rPr lang="nl-BE" dirty="0" err="1"/>
              <a:t>Vl</a:t>
            </a:r>
            <a:r>
              <a:rPr lang="nl-BE" dirty="0"/>
              <a:t> gr</a:t>
            </a:r>
          </a:p>
          <a:p>
            <a:pPr>
              <a:defRPr/>
            </a:pPr>
            <a:r>
              <a:rPr lang="nl-BE" dirty="0"/>
              <a:t>1 stuiver = 2 </a:t>
            </a:r>
            <a:r>
              <a:rPr lang="nl-BE" dirty="0" err="1"/>
              <a:t>Vl</a:t>
            </a:r>
            <a:r>
              <a:rPr lang="nl-BE" dirty="0"/>
              <a:t> gr = 4 oorden</a:t>
            </a:r>
          </a:p>
          <a:p>
            <a:pPr>
              <a:defRPr/>
            </a:pPr>
            <a:r>
              <a:rPr lang="nl-BE" dirty="0"/>
              <a:t>1 gulden = 1 £ Artois en 1 stuiver = 1 schelling Artois</a:t>
            </a:r>
          </a:p>
          <a:p>
            <a:pPr marL="0" indent="0">
              <a:buNone/>
              <a:defRPr/>
            </a:pPr>
            <a:endParaRPr lang="nl-NL" dirty="0"/>
          </a:p>
          <a:p>
            <a:pPr marL="0" indent="0">
              <a:buNone/>
              <a:defRPr/>
            </a:pPr>
            <a:r>
              <a:rPr lang="nl-NL" b="1" dirty="0">
                <a:solidFill>
                  <a:srgbClr val="A00298"/>
                </a:solidFill>
              </a:rPr>
              <a:t>Onderlinge verbanden voor kleine denominaties: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nl-BE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nl-NL" dirty="0"/>
              <a:t>1 £ Vlaams van 240 groten 	= 5760 Vlaamse mijten 		= 6 gulden</a:t>
            </a:r>
            <a:endParaRPr lang="nl-BE" dirty="0"/>
          </a:p>
          <a:p>
            <a:pPr>
              <a:defRPr/>
            </a:pPr>
            <a:r>
              <a:rPr lang="nl-NL" dirty="0"/>
              <a:t>1 £ Brabants van 240 groten	= 5760 Brabantse mijten 	= 4 gulden</a:t>
            </a:r>
            <a:endParaRPr lang="nl-BE" dirty="0"/>
          </a:p>
          <a:p>
            <a:pPr>
              <a:defRPr/>
            </a:pPr>
            <a:r>
              <a:rPr lang="nl-NL" dirty="0"/>
              <a:t>1 β Vlaams van 12 groten 	= 288 Vlaamse mijten 		= 6 stuiver</a:t>
            </a:r>
            <a:endParaRPr lang="nl-BE" dirty="0"/>
          </a:p>
          <a:p>
            <a:pPr>
              <a:defRPr/>
            </a:pPr>
            <a:r>
              <a:rPr lang="nl-NL" dirty="0"/>
              <a:t>1 β Brabants van 12 groten 	= 288 Brabantse mijten 		= 4 stuiver</a:t>
            </a:r>
            <a:endParaRPr lang="nl-BE" dirty="0"/>
          </a:p>
          <a:p>
            <a:pPr>
              <a:defRPr/>
            </a:pPr>
            <a:r>
              <a:rPr lang="nl-NL" dirty="0"/>
              <a:t>1 groot Vlaams		= 24 Vlaamse mijten</a:t>
            </a:r>
            <a:endParaRPr lang="nl-BE" dirty="0"/>
          </a:p>
          <a:p>
            <a:pPr>
              <a:defRPr/>
            </a:pPr>
            <a:r>
              <a:rPr lang="nl-NL" dirty="0"/>
              <a:t>1 groot Brabants 		= 24 Brabantse mijten</a:t>
            </a:r>
            <a:endParaRPr lang="nl-BE" dirty="0"/>
          </a:p>
          <a:p>
            <a:pPr>
              <a:defRPr/>
            </a:pPr>
            <a:r>
              <a:rPr lang="nl-NL" dirty="0"/>
              <a:t>1 groot Vlaams		= 1,5 groot Brabants</a:t>
            </a:r>
            <a:endParaRPr lang="nl-BE" dirty="0"/>
          </a:p>
          <a:p>
            <a:pPr>
              <a:defRPr/>
            </a:pPr>
            <a:endParaRPr lang="nl-BE" dirty="0"/>
          </a:p>
        </p:txBody>
      </p:sp>
      <p:sp>
        <p:nvSpPr>
          <p:cNvPr id="115716" name="Tijdelijke aanduiding voor dianummer 5">
            <a:extLst>
              <a:ext uri="{FF2B5EF4-FFF2-40B4-BE49-F238E27FC236}">
                <a16:creationId xmlns:a16="http://schemas.microsoft.com/office/drawing/2014/main" xmlns="" id="{8AD6D743-3964-4410-843E-FDD09179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DFE65C-30BE-40C1-94D4-6925765BD71C}" type="slidenum">
              <a:rPr lang="nl-BE" altLang="nl-BE" smtClean="0">
                <a:solidFill>
                  <a:srgbClr val="898989"/>
                </a:solidFill>
              </a:rPr>
              <a:pPr/>
              <a:t>9</a:t>
            </a:fld>
            <a:endParaRPr lang="nl-BE" altLang="nl-B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1143</Words>
  <Application>Microsoft Office PowerPoint</Application>
  <PresentationFormat>Breedbeeld</PresentationFormat>
  <Paragraphs>234</Paragraphs>
  <Slides>23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REKENMUNT EN KLINKENDE MUNT IN DE ZUIDELIJKE NEDERLANDEN</vt:lpstr>
      <vt:lpstr>Geld, geld en nog eens geld</vt:lpstr>
      <vt:lpstr>Belangrijke begrippen</vt:lpstr>
      <vt:lpstr>Noodzaak van de creatie van een rekenmunt</vt:lpstr>
      <vt:lpstr>Geld, betalen, rekenen</vt:lpstr>
      <vt:lpstr>Betalingen</vt:lpstr>
      <vt:lpstr>Hamerslag</vt:lpstr>
      <vt:lpstr>Hoe werden munten gemaakt na 1690 ?</vt:lpstr>
      <vt:lpstr>Gulden stuiver rekensysteem </vt:lpstr>
      <vt:lpstr>PowerPoint-presentatie</vt:lpstr>
      <vt:lpstr>Rekenstelsel van ponden, schellingen en denieren</vt:lpstr>
      <vt:lpstr>Typisch Brabants: bedragen in 4 eenheden</vt:lpstr>
      <vt:lpstr>Ponden van 20 groten, 240 groten, 40 groten ©   </vt:lpstr>
      <vt:lpstr>Voorbeeld van meerdere rekenmunten  in één rekening</vt:lpstr>
      <vt:lpstr>Een onbegraven schat uit 1774</vt:lpstr>
      <vt:lpstr>Een onbegraven schat uit 1774</vt:lpstr>
      <vt:lpstr>Een onbegraven schat uit 1774</vt:lpstr>
      <vt:lpstr>Een onbegraven schat uit 1774</vt:lpstr>
      <vt:lpstr>Wisselgeld versus courant geld</vt:lpstr>
      <vt:lpstr>Oude cijnzen: in natura, in geldelijke waarde, in combinatie</vt:lpstr>
      <vt:lpstr>Omzetting naar hedendaagse munten ?</vt:lpstr>
      <vt:lpstr>PowerPoint-presentatie</vt:lpstr>
      <vt:lpstr>Bronnen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Willy Geets</dc:creator>
  <cp:lastModifiedBy>Willy Geets</cp:lastModifiedBy>
  <cp:revision>22</cp:revision>
  <dcterms:created xsi:type="dcterms:W3CDTF">2022-01-25T13:13:43Z</dcterms:created>
  <dcterms:modified xsi:type="dcterms:W3CDTF">2022-03-20T15:07:01Z</dcterms:modified>
</cp:coreProperties>
</file>